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0" r:id="rId23"/>
    <p:sldId id="283" r:id="rId24"/>
    <p:sldId id="285" r:id="rId25"/>
    <p:sldId id="286" r:id="rId26"/>
    <p:sldId id="287" r:id="rId27"/>
    <p:sldId id="288" r:id="rId28"/>
    <p:sldId id="289" r:id="rId29"/>
    <p:sldId id="290" r:id="rId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108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221268-E050-4447-BE4F-79A33E8282FF}" type="datetimeFigureOut">
              <a:rPr lang="zh-CN" altLang="en-US" smtClean="0"/>
              <a:t>2017/9/13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792BF9-255F-4561-B5B0-6ACDC465BE67}" type="slidenum">
              <a:rPr lang="zh-CN" altLang="en-US" smtClean="0"/>
              <a:t>‹#›</a:t>
            </a:fld>
            <a:endParaRPr lang="zh-CN" altLang="en-US"/>
          </a:p>
        </p:txBody>
      </p:sp>
    </p:spTree>
    <p:extLst>
      <p:ext uri="{BB962C8B-B14F-4D97-AF65-F5344CB8AC3E}">
        <p14:creationId xmlns:p14="http://schemas.microsoft.com/office/powerpoint/2010/main" val="3256789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0"/>
              </a:spcBef>
              <a:spcAft>
                <a:spcPct val="0"/>
              </a:spcAft>
            </a:pPr>
            <a:fld id="{68A66284-80CE-43CA-8336-90D88EFE664F}" type="slidenum">
              <a:rPr lang="en-US" altLang="zh-CN" smtClean="0">
                <a:latin typeface="Calibri" pitchFamily="34" charset="0"/>
              </a:rPr>
              <a:pPr eaLnBrk="1" fontAlgn="base" hangingPunct="1">
                <a:spcBef>
                  <a:spcPct val="0"/>
                </a:spcBef>
                <a:spcAft>
                  <a:spcPct val="0"/>
                </a:spcAft>
              </a:pPr>
              <a:t>3</a:t>
            </a:fld>
            <a:endParaRPr lang="en-US" altLang="zh-CN" smtClean="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我国农村居民的卒中死亡率升高反映了农村控制高血压的严峻形势。</a:t>
            </a:r>
            <a:r>
              <a:rPr lang="en-US" altLang="zh-CN" smtClean="0"/>
              <a:t>2010</a:t>
            </a:r>
            <a:r>
              <a:rPr lang="zh-CN" altLang="en-US" smtClean="0"/>
              <a:t>年我国疾病预防控制中心</a:t>
            </a:r>
            <a:r>
              <a:rPr lang="en-US" altLang="zh-CN" smtClean="0"/>
              <a:t>(CDC)</a:t>
            </a:r>
            <a:r>
              <a:rPr lang="zh-CN" altLang="en-US" smtClean="0"/>
              <a:t>进行的高血压调查显示，我国高血压达标率与</a:t>
            </a:r>
            <a:r>
              <a:rPr lang="en-US" altLang="zh-CN" smtClean="0"/>
              <a:t>2002</a:t>
            </a:r>
            <a:r>
              <a:rPr lang="zh-CN" altLang="en-US" smtClean="0"/>
              <a:t>年相似仅</a:t>
            </a:r>
            <a:r>
              <a:rPr lang="en-US" altLang="zh-CN" smtClean="0"/>
              <a:t>6.6%</a:t>
            </a:r>
            <a:r>
              <a:rPr lang="zh-CN" altLang="en-US" smtClean="0"/>
              <a:t>，</a:t>
            </a:r>
            <a:r>
              <a:rPr lang="en-US" altLang="zh-CN" smtClean="0"/>
              <a:t>76.2%</a:t>
            </a:r>
            <a:r>
              <a:rPr lang="zh-CN" altLang="en-US" smtClean="0"/>
              <a:t>未达标者未接受治疗。这些数据提示我国现阶段仍有很多高血压患者还需要基本的血压管理。</a:t>
            </a:r>
          </a:p>
          <a:p>
            <a:pPr eaLnBrk="1" hangingPunct="1">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0"/>
              </a:spcBef>
              <a:spcAft>
                <a:spcPct val="0"/>
              </a:spcAft>
            </a:pPr>
            <a:fld id="{6B341D46-04E5-477D-B751-D50410333F61}" type="slidenum">
              <a:rPr lang="zh-CN" altLang="en-US" smtClean="0">
                <a:solidFill>
                  <a:srgbClr val="000000"/>
                </a:solidFill>
                <a:latin typeface="Calibri" pitchFamily="34" charset="0"/>
              </a:rPr>
              <a:pPr eaLnBrk="1" fontAlgn="base" hangingPunct="1">
                <a:spcBef>
                  <a:spcPct val="0"/>
                </a:spcBef>
                <a:spcAft>
                  <a:spcPct val="0"/>
                </a:spcAft>
              </a:pPr>
              <a:t>4</a:t>
            </a:fld>
            <a:endParaRPr lang="en-US" altLang="zh-CN" smtClean="0">
              <a:solidFill>
                <a:srgbClr val="000000"/>
              </a:solidFill>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2014</a:t>
            </a:r>
            <a:r>
              <a:rPr lang="zh-CN" altLang="en-US" dirty="0" smtClean="0"/>
              <a:t>年</a:t>
            </a:r>
            <a:r>
              <a:rPr lang="en-US" altLang="zh-CN" dirty="0" smtClean="0"/>
              <a:t>ACC</a:t>
            </a:r>
            <a:r>
              <a:rPr lang="zh-CN" altLang="en-US" dirty="0" smtClean="0"/>
              <a:t>年会期间公布的设计严谨的</a:t>
            </a:r>
            <a:r>
              <a:rPr lang="en-US" altLang="zh-CN" dirty="0" smtClean="0"/>
              <a:t>SYMPLICITY HTN-3</a:t>
            </a:r>
            <a:r>
              <a:rPr lang="zh-CN" altLang="en-US" dirty="0" smtClean="0"/>
              <a:t>研究结果却令人颇感意外。该研究发现，应用射频消融肾脏交感神经后</a:t>
            </a:r>
            <a:r>
              <a:rPr lang="en-US" altLang="zh-CN" dirty="0" smtClean="0"/>
              <a:t>6</a:t>
            </a:r>
            <a:r>
              <a:rPr lang="zh-CN" altLang="en-US" dirty="0" smtClean="0"/>
              <a:t>个月内患者血压无显著降低。有学者认为，</a:t>
            </a:r>
            <a:r>
              <a:rPr lang="en-US" altLang="zh-CN" dirty="0" smtClean="0"/>
              <a:t>6</a:t>
            </a:r>
            <a:r>
              <a:rPr lang="zh-CN" altLang="en-US" dirty="0" smtClean="0"/>
              <a:t>个月的随访期不能充分反映其血压控制效果，需要进行更长时间的随访。</a:t>
            </a:r>
            <a:endParaRPr lang="en-US" altLang="zh-CN" dirty="0" smtClean="0"/>
          </a:p>
          <a:p>
            <a:pPr eaLnBrk="1" hangingPunct="1">
              <a:spcBef>
                <a:spcPct val="0"/>
              </a:spcBef>
            </a:pPr>
            <a:endParaRPr lang="en-US" altLang="zh-CN"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0"/>
              </a:spcBef>
              <a:spcAft>
                <a:spcPct val="0"/>
              </a:spcAft>
            </a:pPr>
            <a:fld id="{0C942817-74E7-4ED3-8E54-CEE48A88442D}" type="slidenum">
              <a:rPr lang="en-US" altLang="zh-CN" smtClean="0">
                <a:latin typeface="Calibri" pitchFamily="34" charset="0"/>
              </a:rPr>
              <a:pPr eaLnBrk="1" fontAlgn="base" hangingPunct="1">
                <a:spcBef>
                  <a:spcPct val="0"/>
                </a:spcBef>
                <a:spcAft>
                  <a:spcPct val="0"/>
                </a:spcAft>
              </a:pPr>
              <a:t>8</a:t>
            </a:fld>
            <a:endParaRPr lang="en-US" altLang="zh-CN" smtClean="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0"/>
              </a:spcBef>
              <a:spcAft>
                <a:spcPct val="0"/>
              </a:spcAft>
            </a:pPr>
            <a:fld id="{B496AC9B-A5FD-4FB3-B59C-65BBC8AD7105}" type="slidenum">
              <a:rPr lang="en-US" altLang="zh-CN" smtClean="0">
                <a:latin typeface="Calibri" pitchFamily="34" charset="0"/>
              </a:rPr>
              <a:pPr eaLnBrk="1" fontAlgn="base" hangingPunct="1">
                <a:spcBef>
                  <a:spcPct val="0"/>
                </a:spcBef>
                <a:spcAft>
                  <a:spcPct val="0"/>
                </a:spcAft>
              </a:pPr>
              <a:t>14</a:t>
            </a:fld>
            <a:endParaRPr lang="en-US" altLang="zh-CN"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这项名为</a:t>
            </a:r>
            <a:r>
              <a:rPr lang="en-US" altLang="zh-CN" smtClean="0"/>
              <a:t>ADVANCE-ON</a:t>
            </a:r>
            <a:r>
              <a:rPr lang="zh-CN" altLang="en-US" smtClean="0"/>
              <a:t>的研究在</a:t>
            </a:r>
            <a:r>
              <a:rPr lang="en-US" altLang="zh-CN" smtClean="0"/>
              <a:t>20</a:t>
            </a:r>
            <a:r>
              <a:rPr lang="zh-CN" altLang="en-US" smtClean="0"/>
              <a:t>个国家中进行，对</a:t>
            </a:r>
            <a:r>
              <a:rPr lang="en-US" altLang="zh-CN" smtClean="0"/>
              <a:t>ADVANCE</a:t>
            </a:r>
            <a:r>
              <a:rPr lang="zh-CN" altLang="en-US" smtClean="0"/>
              <a:t>试验（</a:t>
            </a:r>
            <a:r>
              <a:rPr lang="en-US" altLang="zh-CN" smtClean="0"/>
              <a:t>n=11000</a:t>
            </a:r>
            <a:r>
              <a:rPr lang="zh-CN" altLang="en-US" smtClean="0"/>
              <a:t>）中超过</a:t>
            </a:r>
            <a:r>
              <a:rPr lang="en-US" altLang="zh-CN" smtClean="0"/>
              <a:t>80%</a:t>
            </a:r>
            <a:r>
              <a:rPr lang="zh-CN" altLang="en-US" smtClean="0"/>
              <a:t>的受试者进行随访。</a:t>
            </a:r>
          </a:p>
          <a:p>
            <a:pPr eaLnBrk="1" hangingPunct="1">
              <a:spcBef>
                <a:spcPct val="0"/>
              </a:spcBef>
            </a:pPr>
            <a:endParaRPr lang="en-US" altLang="zh-CN"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0"/>
              </a:spcBef>
              <a:spcAft>
                <a:spcPct val="0"/>
              </a:spcAft>
            </a:pPr>
            <a:fld id="{37C9F003-17D1-4B92-BABD-9395C38CE1A1}" type="slidenum">
              <a:rPr lang="en-US" altLang="zh-CN" smtClean="0">
                <a:latin typeface="Calibri" pitchFamily="34" charset="0"/>
              </a:rPr>
              <a:pPr eaLnBrk="1" fontAlgn="base" hangingPunct="1">
                <a:spcBef>
                  <a:spcPct val="0"/>
                </a:spcBef>
                <a:spcAft>
                  <a:spcPct val="0"/>
                </a:spcAft>
              </a:pPr>
              <a:t>15</a:t>
            </a:fld>
            <a:endParaRPr lang="en-US" altLang="zh-CN" smtClean="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0"/>
              </a:spcBef>
              <a:spcAft>
                <a:spcPct val="0"/>
              </a:spcAft>
            </a:pPr>
            <a:fld id="{69560989-233B-4B54-9F92-49D35B8DC49E}" type="slidenum">
              <a:rPr lang="en-US" altLang="zh-CN" smtClean="0">
                <a:latin typeface="Calibri" pitchFamily="34" charset="0"/>
              </a:rPr>
              <a:pPr eaLnBrk="1" fontAlgn="base" hangingPunct="1">
                <a:spcBef>
                  <a:spcPct val="0"/>
                </a:spcBef>
                <a:spcAft>
                  <a:spcPct val="0"/>
                </a:spcAft>
              </a:pPr>
              <a:t>16</a:t>
            </a:fld>
            <a:endParaRPr lang="en-US" altLang="zh-CN" smtClean="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0"/>
              </a:spcBef>
              <a:spcAft>
                <a:spcPct val="0"/>
              </a:spcAft>
            </a:pPr>
            <a:fld id="{7AE2C022-7865-41A6-8EAC-73B9A6A27AD4}" type="slidenum">
              <a:rPr lang="en-US" altLang="zh-CN" smtClean="0">
                <a:latin typeface="Calibri" pitchFamily="34" charset="0"/>
              </a:rPr>
              <a:pPr eaLnBrk="1" fontAlgn="base" hangingPunct="1">
                <a:spcBef>
                  <a:spcPct val="0"/>
                </a:spcBef>
                <a:spcAft>
                  <a:spcPct val="0"/>
                </a:spcAft>
              </a:pPr>
              <a:t>19</a:t>
            </a:fld>
            <a:endParaRPr lang="en-US" altLang="zh-CN" smtClean="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1191097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179498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312445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91823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4292035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246906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86376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390224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2935319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38255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5EBD5A0-126E-4E95-97AB-A9EE7BA4CE23}" type="datetimeFigureOut">
              <a:rPr lang="zh-CN" altLang="en-US" smtClean="0"/>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140531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BD5A0-126E-4E95-97AB-A9EE7BA4CE23}" type="datetimeFigureOut">
              <a:rPr lang="zh-CN" altLang="en-US" smtClean="0"/>
              <a:t>2017/9/13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E17DA5-BEE1-4C73-84B5-26A8C24663E7}" type="slidenum">
              <a:rPr lang="zh-CN" altLang="en-US" smtClean="0"/>
              <a:t>‹#›</a:t>
            </a:fld>
            <a:endParaRPr lang="zh-CN" altLang="en-US"/>
          </a:p>
        </p:txBody>
      </p:sp>
    </p:spTree>
    <p:extLst>
      <p:ext uri="{BB962C8B-B14F-4D97-AF65-F5344CB8AC3E}">
        <p14:creationId xmlns:p14="http://schemas.microsoft.com/office/powerpoint/2010/main" val="1897008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oleObject" Target="../embeddings/Microsoft_Excel_Chart1.xls"/></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smtClean="0"/>
              <a:t>2017 ESC</a:t>
            </a:r>
            <a:r>
              <a:rPr lang="zh-CN" altLang="en-US" dirty="0" smtClean="0"/>
              <a:t>新热点：</a:t>
            </a:r>
            <a:r>
              <a:rPr lang="en-US" altLang="zh-CN" dirty="0" smtClean="0"/>
              <a:t/>
            </a:r>
            <a:br>
              <a:rPr lang="en-US" altLang="zh-CN" dirty="0" smtClean="0"/>
            </a:br>
            <a:r>
              <a:rPr lang="zh-CN" altLang="en-US" dirty="0" smtClean="0"/>
              <a:t>高血压管理的目标与方向</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82377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zh-CN" sz="2800" smtClean="0">
                <a:latin typeface="Arial" charset="0"/>
                <a:cs typeface="Arial" charset="0"/>
              </a:rPr>
              <a:t>Oslo RDN study</a:t>
            </a:r>
            <a:r>
              <a:rPr lang="zh-CN" altLang="en-US" sz="2800" smtClean="0">
                <a:latin typeface="Arial" charset="0"/>
                <a:cs typeface="Arial" charset="0"/>
              </a:rPr>
              <a:t>：一项针对去肾脏交感神经支配术</a:t>
            </a:r>
            <a:r>
              <a:rPr lang="en-US" altLang="zh-CN" sz="2800" smtClean="0">
                <a:latin typeface="Arial" charset="0"/>
                <a:cs typeface="Arial" charset="0"/>
              </a:rPr>
              <a:t/>
            </a:r>
            <a:br>
              <a:rPr lang="en-US" altLang="zh-CN" sz="2800" smtClean="0">
                <a:latin typeface="Arial" charset="0"/>
                <a:cs typeface="Arial" charset="0"/>
              </a:rPr>
            </a:br>
            <a:r>
              <a:rPr lang="zh-CN" altLang="en-US" sz="2800" smtClean="0">
                <a:latin typeface="Arial" charset="0"/>
                <a:cs typeface="Arial" charset="0"/>
              </a:rPr>
              <a:t>（</a:t>
            </a:r>
            <a:r>
              <a:rPr lang="en-US" altLang="zh-CN" sz="2800" smtClean="0">
                <a:latin typeface="Arial" charset="0"/>
                <a:cs typeface="Arial" charset="0"/>
              </a:rPr>
              <a:t>RSD)</a:t>
            </a:r>
            <a:r>
              <a:rPr lang="zh-CN" altLang="en-US" sz="2800" smtClean="0">
                <a:latin typeface="Arial" charset="0"/>
                <a:cs typeface="Arial" charset="0"/>
              </a:rPr>
              <a:t>治疗顽固性高血压的临床研究</a:t>
            </a:r>
            <a:endParaRPr lang="en-US" altLang="zh-CN" sz="2800" smtClean="0">
              <a:latin typeface="Arial" charset="0"/>
              <a:cs typeface="Arial" charset="0"/>
            </a:endParaRPr>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5" y="2105025"/>
            <a:ext cx="8521700" cy="3349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31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zh-CN" altLang="en-US" sz="2400" smtClean="0"/>
              <a:t>研究结果显示，与单纯</a:t>
            </a:r>
            <a:r>
              <a:rPr lang="en-US" altLang="zh-CN" sz="2400" smtClean="0"/>
              <a:t>RDN</a:t>
            </a:r>
            <a:r>
              <a:rPr lang="zh-CN" altLang="en-US" sz="2400" smtClean="0"/>
              <a:t>治疗组相比，</a:t>
            </a:r>
            <a:r>
              <a:rPr lang="en-US" altLang="zh-CN" sz="2400" smtClean="0"/>
              <a:t/>
            </a:r>
            <a:br>
              <a:rPr lang="en-US" altLang="zh-CN" sz="2400" smtClean="0"/>
            </a:br>
            <a:r>
              <a:rPr lang="zh-CN" altLang="en-US" sz="2800" u="sng" smtClean="0">
                <a:solidFill>
                  <a:srgbClr val="C00000"/>
                </a:solidFill>
              </a:rPr>
              <a:t>药物治疗</a:t>
            </a:r>
            <a:r>
              <a:rPr lang="zh-CN" altLang="en-US" sz="2400" smtClean="0"/>
              <a:t>组患者显示出良好的降压疗效</a:t>
            </a:r>
            <a:endParaRPr lang="en-US" altLang="zh-CN" sz="2400" smtClean="0"/>
          </a:p>
        </p:txBody>
      </p:sp>
      <p:pic>
        <p:nvPicPr>
          <p:cNvPr id="12290" name="Picture 2"/>
          <p:cNvPicPr>
            <a:picLocks noChangeAspect="1" noChangeArrowheads="1"/>
          </p:cNvPicPr>
          <p:nvPr/>
        </p:nvPicPr>
        <p:blipFill rotWithShape="1">
          <a:blip r:embed="rId2"/>
          <a:srcRect/>
          <a:stretch/>
        </p:blipFill>
        <p:spPr bwMode="auto">
          <a:xfrm>
            <a:off x="1347788" y="1685925"/>
            <a:ext cx="6837362" cy="4573588"/>
          </a:xfrm>
          <a:prstGeom prst="rect">
            <a:avLst/>
          </a:prstGeom>
          <a:noFill/>
          <a:ln w="9525">
            <a:solidFill>
              <a:schemeClr val="tx1">
                <a:lumMod val="95000"/>
                <a:lumOff val="5000"/>
              </a:schemeClr>
            </a:solidFill>
            <a:prstDash val="sysDash"/>
            <a:miter lim="800000"/>
            <a:headEnd/>
            <a:tailEnd/>
          </a:ln>
          <a:extLst/>
        </p:spPr>
      </p:pic>
      <p:sp>
        <p:nvSpPr>
          <p:cNvPr id="6" name="Rounded Rectangle 5"/>
          <p:cNvSpPr/>
          <p:nvPr/>
        </p:nvSpPr>
        <p:spPr>
          <a:xfrm>
            <a:off x="352425" y="1631950"/>
            <a:ext cx="8334375" cy="4627563"/>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4066826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p:txBody>
          <a:bodyPr/>
          <a:lstStyle/>
          <a:p>
            <a:pPr eaLnBrk="1" hangingPunct="1">
              <a:lnSpc>
                <a:spcPct val="120000"/>
              </a:lnSpc>
            </a:pPr>
            <a:r>
              <a:rPr lang="en-US" altLang="zh-CN" sz="2800" b="1" smtClean="0">
                <a:latin typeface="微软雅黑" pitchFamily="34" charset="-122"/>
                <a:ea typeface="微软雅黑" pitchFamily="34" charset="-122"/>
              </a:rPr>
              <a:t>2014</a:t>
            </a:r>
            <a:r>
              <a:rPr lang="zh-CN" altLang="en-US" sz="2800" b="1" smtClean="0">
                <a:latin typeface="微软雅黑" pitchFamily="34" charset="-122"/>
                <a:ea typeface="微软雅黑" pitchFamily="34" charset="-122"/>
              </a:rPr>
              <a:t>年最新发表的采用</a:t>
            </a:r>
            <a:r>
              <a:rPr lang="en-US" altLang="zh-CN" sz="2800" b="1" smtClean="0">
                <a:latin typeface="微软雅黑" pitchFamily="34" charset="-122"/>
                <a:ea typeface="微软雅黑" pitchFamily="34" charset="-122"/>
              </a:rPr>
              <a:t>HPLC-MS/MS</a:t>
            </a:r>
            <a:r>
              <a:rPr lang="zh-CN" altLang="en-US" sz="2800" b="1" smtClean="0">
                <a:latin typeface="微软雅黑" pitchFamily="34" charset="-122"/>
                <a:ea typeface="微软雅黑" pitchFamily="34" charset="-122"/>
              </a:rPr>
              <a:t>尿检</a:t>
            </a:r>
            <a:r>
              <a:rPr lang="en-US" altLang="zh-CN" sz="2800" b="1" smtClean="0">
                <a:latin typeface="微软雅黑" pitchFamily="34" charset="-122"/>
                <a:ea typeface="微软雅黑" pitchFamily="34" charset="-122"/>
              </a:rPr>
              <a:t/>
            </a:r>
            <a:br>
              <a:rPr lang="en-US" altLang="zh-CN" sz="2800" b="1" smtClean="0">
                <a:latin typeface="微软雅黑" pitchFamily="34" charset="-122"/>
                <a:ea typeface="微软雅黑" pitchFamily="34" charset="-122"/>
              </a:rPr>
            </a:br>
            <a:r>
              <a:rPr lang="zh-CN" altLang="en-US" sz="2800" b="1" smtClean="0">
                <a:latin typeface="微软雅黑" pitchFamily="34" charset="-122"/>
                <a:ea typeface="微软雅黑" pitchFamily="34" charset="-122"/>
              </a:rPr>
              <a:t>评估降压药物依从性研究</a:t>
            </a:r>
            <a:endParaRPr lang="en-US" altLang="zh-CN" sz="2800" b="1" smtClean="0">
              <a:latin typeface="微软雅黑" pitchFamily="34" charset="-122"/>
              <a:ea typeface="微软雅黑" pitchFamily="34" charset="-122"/>
            </a:endParaRPr>
          </a:p>
        </p:txBody>
      </p:sp>
      <p:sp>
        <p:nvSpPr>
          <p:cNvPr id="3" name="Content Placeholder 2"/>
          <p:cNvSpPr>
            <a:spLocks noGrp="1"/>
          </p:cNvSpPr>
          <p:nvPr>
            <p:ph idx="4294967295"/>
          </p:nvPr>
        </p:nvSpPr>
        <p:spPr>
          <a:xfrm>
            <a:off x="6092825" y="1625600"/>
            <a:ext cx="3051175" cy="4605338"/>
          </a:xfrm>
        </p:spPr>
        <p:style>
          <a:lnRef idx="2">
            <a:schemeClr val="dk1"/>
          </a:lnRef>
          <a:fillRef idx="1">
            <a:schemeClr val="lt1"/>
          </a:fillRef>
          <a:effectRef idx="0">
            <a:schemeClr val="dk1"/>
          </a:effectRef>
          <a:fontRef idx="minor">
            <a:schemeClr val="dk1"/>
          </a:fontRef>
        </p:style>
        <p:txBody>
          <a:bodyPr>
            <a:noAutofit/>
          </a:bodyPr>
          <a:lstStyle/>
          <a:p>
            <a:pPr marL="182563" indent="-182563" eaLnBrk="1" hangingPunct="1">
              <a:lnSpc>
                <a:spcPct val="140000"/>
              </a:lnSpc>
              <a:spcBef>
                <a:spcPct val="0"/>
              </a:spcBef>
              <a:spcAft>
                <a:spcPct val="15000"/>
              </a:spcAft>
              <a:buFont typeface="Courier New" pitchFamily="49" charset="0"/>
              <a:buChar char="o"/>
              <a:defRPr/>
            </a:pPr>
            <a:r>
              <a:rPr lang="zh-CN" altLang="en-US" sz="1400" b="1" smtClean="0">
                <a:solidFill>
                  <a:srgbClr val="404040"/>
                </a:solidFill>
                <a:latin typeface="微软雅黑" pitchFamily="34" charset="-122"/>
                <a:ea typeface="微软雅黑" pitchFamily="34" charset="-122"/>
              </a:rPr>
              <a:t>该研究在一个高血压中心采用简单尿检方法评估抗高血压治疗的不依从率及其对血压的影响</a:t>
            </a:r>
            <a:endParaRPr lang="en-US" altLang="zh-CN" sz="1400" b="1" smtClean="0">
              <a:solidFill>
                <a:srgbClr val="404040"/>
              </a:solidFill>
              <a:latin typeface="微软雅黑" pitchFamily="34" charset="-122"/>
              <a:ea typeface="微软雅黑" pitchFamily="34" charset="-122"/>
            </a:endParaRPr>
          </a:p>
          <a:p>
            <a:pPr marL="182563" indent="-182563" eaLnBrk="1" hangingPunct="1">
              <a:lnSpc>
                <a:spcPct val="140000"/>
              </a:lnSpc>
              <a:spcBef>
                <a:spcPct val="0"/>
              </a:spcBef>
              <a:spcAft>
                <a:spcPct val="15000"/>
              </a:spcAft>
              <a:buFont typeface="Courier New" pitchFamily="49" charset="0"/>
              <a:buChar char="o"/>
              <a:defRPr/>
            </a:pPr>
            <a:endParaRPr lang="en-US" altLang="zh-CN" sz="900" b="1" smtClean="0">
              <a:solidFill>
                <a:srgbClr val="404040"/>
              </a:solidFill>
              <a:latin typeface="微软雅黑" pitchFamily="34" charset="-122"/>
              <a:ea typeface="微软雅黑" pitchFamily="34" charset="-122"/>
            </a:endParaRPr>
          </a:p>
          <a:p>
            <a:pPr marL="182563" indent="-182563" eaLnBrk="1" hangingPunct="1">
              <a:lnSpc>
                <a:spcPct val="140000"/>
              </a:lnSpc>
              <a:spcBef>
                <a:spcPct val="0"/>
              </a:spcBef>
              <a:spcAft>
                <a:spcPct val="15000"/>
              </a:spcAft>
              <a:buFont typeface="Courier New" pitchFamily="49" charset="0"/>
              <a:buChar char="o"/>
              <a:defRPr/>
            </a:pPr>
            <a:r>
              <a:rPr lang="zh-CN" altLang="en-US" sz="1400" b="1" smtClean="0">
                <a:solidFill>
                  <a:srgbClr val="404040"/>
                </a:solidFill>
                <a:latin typeface="微软雅黑" pitchFamily="34" charset="-122"/>
                <a:ea typeface="微软雅黑" pitchFamily="34" charset="-122"/>
              </a:rPr>
              <a:t>共纳入</a:t>
            </a:r>
            <a:r>
              <a:rPr lang="en-US" altLang="zh-CN" sz="1400" b="1" smtClean="0">
                <a:solidFill>
                  <a:srgbClr val="404040"/>
                </a:solidFill>
                <a:latin typeface="微软雅黑" pitchFamily="34" charset="-122"/>
                <a:ea typeface="微软雅黑" pitchFamily="34" charset="-122"/>
              </a:rPr>
              <a:t>208</a:t>
            </a:r>
            <a:r>
              <a:rPr lang="zh-CN" altLang="en-US" sz="1400" b="1" smtClean="0">
                <a:solidFill>
                  <a:srgbClr val="404040"/>
                </a:solidFill>
                <a:latin typeface="微软雅黑" pitchFamily="34" charset="-122"/>
                <a:ea typeface="微软雅黑" pitchFamily="34" charset="-122"/>
              </a:rPr>
              <a:t>例高血压患者</a:t>
            </a:r>
            <a:r>
              <a:rPr lang="en-US" altLang="zh-CN" sz="1400" b="1" smtClean="0">
                <a:solidFill>
                  <a:srgbClr val="404040"/>
                </a:solidFill>
                <a:latin typeface="微软雅黑" pitchFamily="34" charset="-122"/>
                <a:ea typeface="微软雅黑" pitchFamily="34" charset="-122"/>
              </a:rPr>
              <a:t>(125</a:t>
            </a:r>
            <a:r>
              <a:rPr lang="zh-CN" altLang="en-US" sz="1400" b="1" smtClean="0">
                <a:solidFill>
                  <a:srgbClr val="404040"/>
                </a:solidFill>
                <a:latin typeface="微软雅黑" pitchFamily="34" charset="-122"/>
                <a:ea typeface="微软雅黑" pitchFamily="34" charset="-122"/>
              </a:rPr>
              <a:t>例新转诊患者，</a:t>
            </a:r>
            <a:r>
              <a:rPr lang="en-US" altLang="zh-CN" sz="1400" b="1" smtClean="0">
                <a:solidFill>
                  <a:srgbClr val="404040"/>
                </a:solidFill>
                <a:latin typeface="微软雅黑" pitchFamily="34" charset="-122"/>
                <a:ea typeface="微软雅黑" pitchFamily="34" charset="-122"/>
              </a:rPr>
              <a:t>66</a:t>
            </a:r>
            <a:r>
              <a:rPr lang="zh-CN" altLang="en-US" sz="1400" b="1" smtClean="0">
                <a:solidFill>
                  <a:srgbClr val="404040"/>
                </a:solidFill>
                <a:latin typeface="微软雅黑" pitchFamily="34" charset="-122"/>
                <a:ea typeface="微软雅黑" pitchFamily="34" charset="-122"/>
              </a:rPr>
              <a:t>例血压控制不佳的随访患者，</a:t>
            </a:r>
            <a:r>
              <a:rPr lang="en-US" altLang="zh-CN" sz="1400" b="1" smtClean="0">
                <a:solidFill>
                  <a:srgbClr val="404040"/>
                </a:solidFill>
                <a:latin typeface="微软雅黑" pitchFamily="34" charset="-122"/>
                <a:ea typeface="微软雅黑" pitchFamily="34" charset="-122"/>
              </a:rPr>
              <a:t>17</a:t>
            </a:r>
            <a:r>
              <a:rPr lang="zh-CN" altLang="en-US" sz="1400" b="1" smtClean="0">
                <a:solidFill>
                  <a:srgbClr val="404040"/>
                </a:solidFill>
                <a:latin typeface="微软雅黑" pitchFamily="34" charset="-122"/>
                <a:ea typeface="微软雅黑" pitchFamily="34" charset="-122"/>
              </a:rPr>
              <a:t>例肾脏去神经治疗转诊患者</a:t>
            </a:r>
            <a:r>
              <a:rPr lang="en-US" altLang="zh-CN" sz="1400" b="1" smtClean="0">
                <a:solidFill>
                  <a:srgbClr val="404040"/>
                </a:solidFill>
                <a:latin typeface="微软雅黑" pitchFamily="34" charset="-122"/>
                <a:ea typeface="微软雅黑" pitchFamily="34" charset="-122"/>
              </a:rPr>
              <a:t>)</a:t>
            </a:r>
          </a:p>
          <a:p>
            <a:pPr marL="182563" indent="-182563" eaLnBrk="1" hangingPunct="1">
              <a:lnSpc>
                <a:spcPct val="140000"/>
              </a:lnSpc>
              <a:spcBef>
                <a:spcPct val="0"/>
              </a:spcBef>
              <a:spcAft>
                <a:spcPct val="15000"/>
              </a:spcAft>
              <a:buFont typeface="Courier New" pitchFamily="49" charset="0"/>
              <a:buChar char="o"/>
              <a:defRPr/>
            </a:pPr>
            <a:endParaRPr lang="en-US" altLang="zh-CN" sz="900" b="1" smtClean="0">
              <a:solidFill>
                <a:srgbClr val="404040"/>
              </a:solidFill>
              <a:latin typeface="微软雅黑" pitchFamily="34" charset="-122"/>
              <a:ea typeface="微软雅黑" pitchFamily="34" charset="-122"/>
            </a:endParaRPr>
          </a:p>
          <a:p>
            <a:pPr marL="182563" indent="-182563" eaLnBrk="1" hangingPunct="1">
              <a:lnSpc>
                <a:spcPct val="140000"/>
              </a:lnSpc>
              <a:spcBef>
                <a:spcPct val="0"/>
              </a:spcBef>
              <a:spcAft>
                <a:spcPct val="15000"/>
              </a:spcAft>
              <a:buFont typeface="Courier New" pitchFamily="49" charset="0"/>
              <a:buChar char="o"/>
              <a:defRPr/>
            </a:pPr>
            <a:r>
              <a:rPr lang="zh-CN" altLang="en-US" sz="1400" b="1" smtClean="0">
                <a:solidFill>
                  <a:srgbClr val="404040"/>
                </a:solidFill>
                <a:latin typeface="微软雅黑" pitchFamily="34" charset="-122"/>
                <a:ea typeface="微软雅黑" pitchFamily="34" charset="-122"/>
              </a:rPr>
              <a:t>患者就诊日取晨尿，用高效液相色谱</a:t>
            </a:r>
            <a:r>
              <a:rPr lang="en-US" altLang="zh-CN" sz="1400" b="1" smtClean="0">
                <a:solidFill>
                  <a:srgbClr val="404040"/>
                </a:solidFill>
                <a:latin typeface="微软雅黑" pitchFamily="34" charset="-122"/>
                <a:ea typeface="微软雅黑" pitchFamily="34" charset="-122"/>
              </a:rPr>
              <a:t>-</a:t>
            </a:r>
            <a:r>
              <a:rPr lang="zh-CN" altLang="en-US" sz="1400" b="1" smtClean="0">
                <a:solidFill>
                  <a:srgbClr val="404040"/>
                </a:solidFill>
                <a:latin typeface="微软雅黑" pitchFamily="34" charset="-122"/>
                <a:ea typeface="微软雅黑" pitchFamily="34" charset="-122"/>
              </a:rPr>
              <a:t>串联质谱（</a:t>
            </a:r>
            <a:r>
              <a:rPr lang="en-US" altLang="zh-CN" sz="1400" b="1" smtClean="0">
                <a:solidFill>
                  <a:srgbClr val="404040"/>
                </a:solidFill>
                <a:latin typeface="微软雅黑" pitchFamily="34" charset="-122"/>
                <a:ea typeface="微软雅黑" pitchFamily="34" charset="-122"/>
              </a:rPr>
              <a:t>HPLC-MS/MS</a:t>
            </a:r>
            <a:r>
              <a:rPr lang="zh-CN" altLang="en-US" sz="1400" b="1" smtClean="0">
                <a:solidFill>
                  <a:srgbClr val="404040"/>
                </a:solidFill>
                <a:latin typeface="微软雅黑" pitchFamily="34" charset="-122"/>
                <a:ea typeface="微软雅黑" pitchFamily="34" charset="-122"/>
              </a:rPr>
              <a:t>）分析法评估服药状况</a:t>
            </a:r>
          </a:p>
          <a:p>
            <a:pPr marL="182563" indent="-182563" eaLnBrk="1" hangingPunct="1">
              <a:lnSpc>
                <a:spcPct val="140000"/>
              </a:lnSpc>
              <a:spcBef>
                <a:spcPct val="0"/>
              </a:spcBef>
              <a:spcAft>
                <a:spcPct val="15000"/>
              </a:spcAft>
              <a:buFont typeface="Courier New" pitchFamily="49" charset="0"/>
              <a:buChar char="o"/>
              <a:defRPr/>
            </a:pPr>
            <a:endParaRPr lang="en-US" altLang="zh-CN" sz="900" b="1" smtClean="0">
              <a:solidFill>
                <a:srgbClr val="404040"/>
              </a:solidFill>
              <a:latin typeface="微软雅黑" pitchFamily="34" charset="-122"/>
              <a:ea typeface="微软雅黑" pitchFamily="34" charset="-122"/>
            </a:endParaRPr>
          </a:p>
          <a:p>
            <a:pPr marL="182563" indent="-182563" eaLnBrk="1" hangingPunct="1">
              <a:lnSpc>
                <a:spcPct val="140000"/>
              </a:lnSpc>
              <a:spcBef>
                <a:spcPct val="0"/>
              </a:spcBef>
              <a:spcAft>
                <a:spcPct val="15000"/>
              </a:spcAft>
              <a:buFont typeface="Courier New" pitchFamily="49" charset="0"/>
              <a:buChar char="o"/>
              <a:defRPr/>
            </a:pPr>
            <a:r>
              <a:rPr lang="zh-CN" altLang="en-US" sz="1400" b="1" smtClean="0">
                <a:solidFill>
                  <a:srgbClr val="404040"/>
                </a:solidFill>
                <a:latin typeface="微软雅黑" pitchFamily="34" charset="-122"/>
                <a:ea typeface="微软雅黑" pitchFamily="34" charset="-122"/>
              </a:rPr>
              <a:t>通过尿样筛查</a:t>
            </a:r>
            <a:r>
              <a:rPr lang="en-US" altLang="zh-CN" sz="1400" b="1" smtClean="0">
                <a:solidFill>
                  <a:srgbClr val="404040"/>
                </a:solidFill>
                <a:latin typeface="微软雅黑" pitchFamily="34" charset="-122"/>
                <a:ea typeface="微软雅黑" pitchFamily="34" charset="-122"/>
              </a:rPr>
              <a:t>40</a:t>
            </a:r>
            <a:r>
              <a:rPr lang="zh-CN" altLang="en-US" sz="1400" b="1" smtClean="0">
                <a:solidFill>
                  <a:srgbClr val="404040"/>
                </a:solidFill>
                <a:latin typeface="微软雅黑" pitchFamily="34" charset="-122"/>
                <a:ea typeface="微软雅黑" pitchFamily="34" charset="-122"/>
              </a:rPr>
              <a:t>种最常用的抗高血压药物</a:t>
            </a:r>
            <a:r>
              <a:rPr lang="en-US" altLang="zh-CN" sz="1400" b="1" smtClean="0">
                <a:solidFill>
                  <a:srgbClr val="404040"/>
                </a:solidFill>
                <a:latin typeface="微软雅黑" pitchFamily="34" charset="-122"/>
                <a:ea typeface="微软雅黑" pitchFamily="34" charset="-122"/>
              </a:rPr>
              <a:t>(</a:t>
            </a:r>
            <a:r>
              <a:rPr lang="zh-CN" altLang="en-US" sz="1400" b="1" smtClean="0">
                <a:solidFill>
                  <a:srgbClr val="404040"/>
                </a:solidFill>
                <a:latin typeface="微软雅黑" pitchFamily="34" charset="-122"/>
                <a:ea typeface="微软雅黑" pitchFamily="34" charset="-122"/>
              </a:rPr>
              <a:t>或其代谢物</a:t>
            </a:r>
            <a:r>
              <a:rPr lang="en-US" altLang="zh-CN" sz="1400" b="1" smtClean="0">
                <a:solidFill>
                  <a:srgbClr val="404040"/>
                </a:solidFill>
                <a:latin typeface="微软雅黑" pitchFamily="34" charset="-122"/>
                <a:ea typeface="微软雅黑" pitchFamily="34" charset="-122"/>
              </a:rPr>
              <a:t>)</a:t>
            </a:r>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3" y="1600200"/>
            <a:ext cx="5827712" cy="4630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1" name="Rectangle 4"/>
          <p:cNvSpPr>
            <a:spLocks noChangeArrowheads="1"/>
          </p:cNvSpPr>
          <p:nvPr/>
        </p:nvSpPr>
        <p:spPr bwMode="auto">
          <a:xfrm>
            <a:off x="4216400" y="6462713"/>
            <a:ext cx="478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r" eaLnBrk="1" hangingPunct="1">
              <a:spcBef>
                <a:spcPct val="0"/>
              </a:spcBef>
              <a:buFontTx/>
              <a:buNone/>
            </a:pPr>
            <a:r>
              <a:rPr lang="en-US" altLang="zh-CN" sz="1400" i="1">
                <a:latin typeface="Arial" charset="0"/>
              </a:rPr>
              <a:t>Tomaszewski M, et al.  </a:t>
            </a:r>
            <a:r>
              <a:rPr lang="en-US" altLang="zh-CN" sz="1400" i="1">
                <a:latin typeface="Arial" charset="0"/>
                <a:cs typeface="Arial" charset="0"/>
              </a:rPr>
              <a:t>Heart 2014, 100(11):855-861</a:t>
            </a:r>
          </a:p>
        </p:txBody>
      </p:sp>
      <p:grpSp>
        <p:nvGrpSpPr>
          <p:cNvPr id="14342" name="Group 10"/>
          <p:cNvGrpSpPr>
            <a:grpSpLocks/>
          </p:cNvGrpSpPr>
          <p:nvPr/>
        </p:nvGrpSpPr>
        <p:grpSpPr bwMode="auto">
          <a:xfrm>
            <a:off x="3546475" y="1657350"/>
            <a:ext cx="2468563" cy="4554538"/>
            <a:chOff x="634" y="1024"/>
            <a:chExt cx="1555" cy="2869"/>
          </a:xfrm>
        </p:grpSpPr>
        <p:pic>
          <p:nvPicPr>
            <p:cNvPr id="1434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 y="1024"/>
              <a:ext cx="1555" cy="1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1434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 y="2504"/>
              <a:ext cx="1555" cy="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grpSp>
    </p:spTree>
    <p:extLst>
      <p:ext uri="{BB962C8B-B14F-4D97-AF65-F5344CB8AC3E}">
        <p14:creationId xmlns:p14="http://schemas.microsoft.com/office/powerpoint/2010/main" val="3992338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p:cNvSpPr>
          <p:nvPr>
            <p:ph type="title"/>
          </p:nvPr>
        </p:nvSpPr>
        <p:spPr>
          <a:xfrm>
            <a:off x="457200" y="473075"/>
            <a:ext cx="8229600" cy="944563"/>
          </a:xfrm>
        </p:spPr>
        <p:txBody>
          <a:bodyPr/>
          <a:lstStyle/>
          <a:p>
            <a:pPr eaLnBrk="1" hangingPunct="1"/>
            <a:r>
              <a:rPr lang="zh-CN" altLang="en-US" sz="3800" b="1" smtClean="0">
                <a:ea typeface="黑体" pitchFamily="49" charset="-122"/>
              </a:rPr>
              <a:t>高血压患者对降压药医嘱常常不依从</a:t>
            </a:r>
          </a:p>
        </p:txBody>
      </p:sp>
      <p:pic>
        <p:nvPicPr>
          <p:cNvPr id="15363" name="Picture 5"/>
          <p:cNvPicPr>
            <a:picLocks noChangeAspect="1" noChangeArrowheads="1"/>
          </p:cNvPicPr>
          <p:nvPr/>
        </p:nvPicPr>
        <p:blipFill>
          <a:blip r:embed="rId2">
            <a:extLst>
              <a:ext uri="{28A0092B-C50C-407E-A947-70E740481C1C}">
                <a14:useLocalDpi xmlns:a14="http://schemas.microsoft.com/office/drawing/2010/main" val="0"/>
              </a:ext>
            </a:extLst>
          </a:blip>
          <a:srcRect t="17702"/>
          <a:stretch>
            <a:fillRect/>
          </a:stretch>
        </p:blipFill>
        <p:spPr bwMode="auto">
          <a:xfrm>
            <a:off x="1028700" y="2251075"/>
            <a:ext cx="7056438" cy="32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grpSp>
        <p:nvGrpSpPr>
          <p:cNvPr id="90120" name="Group 8"/>
          <p:cNvGrpSpPr>
            <a:grpSpLocks/>
          </p:cNvGrpSpPr>
          <p:nvPr/>
        </p:nvGrpSpPr>
        <p:grpSpPr bwMode="auto">
          <a:xfrm>
            <a:off x="2933700" y="3532188"/>
            <a:ext cx="2027238" cy="1573212"/>
            <a:chOff x="288" y="1805"/>
            <a:chExt cx="1277" cy="991"/>
          </a:xfrm>
        </p:grpSpPr>
        <p:sp>
          <p:nvSpPr>
            <p:cNvPr id="15372" name="AutoShape 7"/>
            <p:cNvSpPr>
              <a:spLocks noChangeArrowheads="1"/>
            </p:cNvSpPr>
            <p:nvPr/>
          </p:nvSpPr>
          <p:spPr bwMode="auto">
            <a:xfrm>
              <a:off x="812" y="1845"/>
              <a:ext cx="216" cy="951"/>
            </a:xfrm>
            <a:prstGeom prst="lightningBol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A0000"/>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5373" name="Text Box 6"/>
            <p:cNvSpPr txBox="1">
              <a:spLocks noChangeArrowheads="1"/>
            </p:cNvSpPr>
            <p:nvPr/>
          </p:nvSpPr>
          <p:spPr bwMode="auto">
            <a:xfrm>
              <a:off x="288" y="1805"/>
              <a:ext cx="1277" cy="21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A000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defTabSz="914400" eaLnBrk="1" hangingPunct="1">
                <a:spcBef>
                  <a:spcPct val="50000"/>
                </a:spcBef>
              </a:pPr>
              <a:r>
                <a:rPr lang="zh-CN" altLang="en-US" sz="1600" b="1">
                  <a:solidFill>
                    <a:schemeClr val="bg1"/>
                  </a:solidFill>
                  <a:ea typeface="黑体" pitchFamily="49" charset="-122"/>
                </a:rPr>
                <a:t>总的不依从率为</a:t>
              </a:r>
              <a:r>
                <a:rPr lang="en-US" altLang="zh-CN" sz="1600" b="1">
                  <a:solidFill>
                    <a:schemeClr val="bg1"/>
                  </a:solidFill>
                  <a:ea typeface="黑体" pitchFamily="49" charset="-122"/>
                </a:rPr>
                <a:t>25%</a:t>
              </a:r>
            </a:p>
          </p:txBody>
        </p:sp>
      </p:grpSp>
      <p:grpSp>
        <p:nvGrpSpPr>
          <p:cNvPr id="90128" name="Group 16"/>
          <p:cNvGrpSpPr>
            <a:grpSpLocks/>
          </p:cNvGrpSpPr>
          <p:nvPr/>
        </p:nvGrpSpPr>
        <p:grpSpPr bwMode="auto">
          <a:xfrm>
            <a:off x="6451600" y="2906713"/>
            <a:ext cx="2027238" cy="1573212"/>
            <a:chOff x="3874" y="1831"/>
            <a:chExt cx="1277" cy="991"/>
          </a:xfrm>
        </p:grpSpPr>
        <p:sp>
          <p:nvSpPr>
            <p:cNvPr id="15370" name="AutoShape 10"/>
            <p:cNvSpPr>
              <a:spLocks noChangeArrowheads="1"/>
            </p:cNvSpPr>
            <p:nvPr/>
          </p:nvSpPr>
          <p:spPr bwMode="auto">
            <a:xfrm flipH="1">
              <a:off x="4656" y="1871"/>
              <a:ext cx="278" cy="951"/>
            </a:xfrm>
            <a:prstGeom prst="lightningBol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A0000"/>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5371" name="Text Box 11"/>
            <p:cNvSpPr txBox="1">
              <a:spLocks noChangeArrowheads="1"/>
            </p:cNvSpPr>
            <p:nvPr/>
          </p:nvSpPr>
          <p:spPr bwMode="auto">
            <a:xfrm>
              <a:off x="3874" y="1831"/>
              <a:ext cx="1277" cy="21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A000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1600" b="1">
                  <a:solidFill>
                    <a:schemeClr val="bg1"/>
                  </a:solidFill>
                  <a:ea typeface="黑体" pitchFamily="49" charset="-122"/>
                </a:rPr>
                <a:t>许多拟消融者未吃药</a:t>
              </a:r>
              <a:endParaRPr lang="en-US" altLang="zh-CN" sz="1600" b="1">
                <a:solidFill>
                  <a:schemeClr val="bg1"/>
                </a:solidFill>
                <a:ea typeface="黑体" pitchFamily="49" charset="-122"/>
              </a:endParaRPr>
            </a:p>
          </p:txBody>
        </p:sp>
      </p:grpSp>
      <p:grpSp>
        <p:nvGrpSpPr>
          <p:cNvPr id="90127" name="Group 15"/>
          <p:cNvGrpSpPr>
            <a:grpSpLocks/>
          </p:cNvGrpSpPr>
          <p:nvPr/>
        </p:nvGrpSpPr>
        <p:grpSpPr bwMode="auto">
          <a:xfrm>
            <a:off x="4911725" y="4017963"/>
            <a:ext cx="2027238" cy="1146175"/>
            <a:chOff x="3114" y="2321"/>
            <a:chExt cx="1277" cy="722"/>
          </a:xfrm>
        </p:grpSpPr>
        <p:sp>
          <p:nvSpPr>
            <p:cNvPr id="15368" name="AutoShape 13"/>
            <p:cNvSpPr>
              <a:spLocks noChangeArrowheads="1"/>
            </p:cNvSpPr>
            <p:nvPr/>
          </p:nvSpPr>
          <p:spPr bwMode="auto">
            <a:xfrm>
              <a:off x="3638" y="2361"/>
              <a:ext cx="216" cy="682"/>
            </a:xfrm>
            <a:prstGeom prst="lightningBol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A0000"/>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5369" name="Text Box 14"/>
            <p:cNvSpPr txBox="1">
              <a:spLocks noChangeArrowheads="1"/>
            </p:cNvSpPr>
            <p:nvPr/>
          </p:nvSpPr>
          <p:spPr bwMode="auto">
            <a:xfrm>
              <a:off x="3114" y="2321"/>
              <a:ext cx="1277" cy="183"/>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A000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1300" b="1">
                  <a:solidFill>
                    <a:schemeClr val="bg1"/>
                  </a:solidFill>
                  <a:ea typeface="黑体" pitchFamily="49" charset="-122"/>
                </a:rPr>
                <a:t>血压控制差者不依从率高</a:t>
              </a:r>
              <a:endParaRPr lang="en-US" altLang="zh-CN" sz="1300" b="1">
                <a:solidFill>
                  <a:schemeClr val="bg1"/>
                </a:solidFill>
                <a:ea typeface="黑体" pitchFamily="49" charset="-122"/>
              </a:endParaRPr>
            </a:p>
          </p:txBody>
        </p:sp>
      </p:grpSp>
      <p:sp>
        <p:nvSpPr>
          <p:cNvPr id="15367" name="Rectangle 4"/>
          <p:cNvSpPr>
            <a:spLocks noChangeArrowheads="1"/>
          </p:cNvSpPr>
          <p:nvPr/>
        </p:nvSpPr>
        <p:spPr bwMode="auto">
          <a:xfrm>
            <a:off x="4121150" y="6176963"/>
            <a:ext cx="478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r" eaLnBrk="1" hangingPunct="1">
              <a:spcBef>
                <a:spcPct val="0"/>
              </a:spcBef>
              <a:buFontTx/>
              <a:buNone/>
            </a:pPr>
            <a:r>
              <a:rPr lang="en-US" altLang="zh-CN" sz="1400" i="1">
                <a:latin typeface="Arial" charset="0"/>
              </a:rPr>
              <a:t>Tomaszewski M, et al.  </a:t>
            </a:r>
            <a:r>
              <a:rPr lang="en-US" altLang="zh-CN" sz="1400" i="1">
                <a:latin typeface="Arial" charset="0"/>
                <a:cs typeface="Arial" charset="0"/>
              </a:rPr>
              <a:t>Heart 2014, 100(11):855-861</a:t>
            </a:r>
          </a:p>
        </p:txBody>
      </p:sp>
    </p:spTree>
    <p:extLst>
      <p:ext uri="{BB962C8B-B14F-4D97-AF65-F5344CB8AC3E}">
        <p14:creationId xmlns:p14="http://schemas.microsoft.com/office/powerpoint/2010/main" val="3161067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0120"/>
                                        </p:tgtEl>
                                        <p:attrNameLst>
                                          <p:attrName>style.visibility</p:attrName>
                                        </p:attrNameLst>
                                      </p:cBhvr>
                                      <p:to>
                                        <p:strVal val="visible"/>
                                      </p:to>
                                    </p:set>
                                    <p:animEffect transition="in" filter="wipe(up)">
                                      <p:cBhvr>
                                        <p:cTn id="7" dur="500"/>
                                        <p:tgtEl>
                                          <p:spTgt spid="901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0127"/>
                                        </p:tgtEl>
                                        <p:attrNameLst>
                                          <p:attrName>style.visibility</p:attrName>
                                        </p:attrNameLst>
                                      </p:cBhvr>
                                      <p:to>
                                        <p:strVal val="visible"/>
                                      </p:to>
                                    </p:set>
                                    <p:animEffect transition="in" filter="wipe(up)">
                                      <p:cBhvr>
                                        <p:cTn id="12" dur="500"/>
                                        <p:tgtEl>
                                          <p:spTgt spid="901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90128"/>
                                        </p:tgtEl>
                                        <p:attrNameLst>
                                          <p:attrName>style.visibility</p:attrName>
                                        </p:attrNameLst>
                                      </p:cBhvr>
                                      <p:to>
                                        <p:strVal val="visible"/>
                                      </p:to>
                                    </p:set>
                                    <p:animEffect transition="in" filter="wipe(up)">
                                      <p:cBhvr>
                                        <p:cTn id="17" dur="500"/>
                                        <p:tgtEl>
                                          <p:spTgt spid="90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endParaRPr lang="en-US" altLang="zh-CN" smtClean="0"/>
          </a:p>
        </p:txBody>
      </p:sp>
      <p:sp>
        <p:nvSpPr>
          <p:cNvPr id="3" name="Content Placeholder 2"/>
          <p:cNvSpPr>
            <a:spLocks noGrp="1"/>
          </p:cNvSpPr>
          <p:nvPr>
            <p:ph idx="1"/>
          </p:nvPr>
        </p:nvSpPr>
        <p:spPr/>
        <p:txBody>
          <a:bodyPr rtlCol="0">
            <a:normAutofit/>
          </a:bodyPr>
          <a:lstStyle/>
          <a:p>
            <a:pPr eaLnBrk="1" fontAlgn="auto" hangingPunct="1">
              <a:spcAft>
                <a:spcPts val="0"/>
              </a:spcAft>
              <a:defRPr/>
            </a:pPr>
            <a:endParaRPr lang="en-US"/>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20675" y="4243388"/>
            <a:ext cx="8570913" cy="461962"/>
          </a:xfrm>
          <a:prstGeom prst="rect">
            <a:avLst/>
          </a:prstGeom>
        </p:spPr>
        <p:txBody>
          <a:bodyPr>
            <a:spAutoFit/>
          </a:bodyPr>
          <a:lstStyle/>
          <a:p>
            <a:pPr fontAlgn="auto">
              <a:spcBef>
                <a:spcPts val="0"/>
              </a:spcBef>
              <a:spcAft>
                <a:spcPts val="0"/>
              </a:spcAft>
              <a:defRPr/>
            </a:pPr>
            <a:r>
              <a:rPr lang="en-US" sz="2400" b="1" dirty="0">
                <a:latin typeface="微软雅黑" pitchFamily="34" charset="-122"/>
                <a:ea typeface="微软雅黑" pitchFamily="34" charset="-122"/>
                <a:cs typeface="+mj-cs"/>
              </a:rPr>
              <a:t>ADVANCE-ON</a:t>
            </a:r>
            <a:r>
              <a:rPr lang="zh-CN" altLang="en-US" sz="2400" b="1" dirty="0">
                <a:latin typeface="微软雅黑" pitchFamily="34" charset="-122"/>
                <a:ea typeface="微软雅黑" pitchFamily="34" charset="-122"/>
                <a:cs typeface="+mj-cs"/>
              </a:rPr>
              <a:t>研究：</a:t>
            </a:r>
            <a:r>
              <a:rPr lang="en-US" altLang="zh-CN" sz="2400" b="1" dirty="0">
                <a:latin typeface="微软雅黑" pitchFamily="34" charset="-122"/>
                <a:ea typeface="微软雅黑" pitchFamily="34" charset="-122"/>
                <a:cs typeface="+mj-cs"/>
              </a:rPr>
              <a:t> </a:t>
            </a:r>
            <a:r>
              <a:rPr lang="zh-CN" altLang="en-US" sz="2400" b="1" dirty="0">
                <a:latin typeface="微软雅黑" pitchFamily="34" charset="-122"/>
                <a:ea typeface="微软雅黑" pitchFamily="34" charset="-122"/>
                <a:cs typeface="+mj-cs"/>
              </a:rPr>
              <a:t>降压治疗可使</a:t>
            </a:r>
            <a:r>
              <a:rPr lang="en-US" altLang="zh-CN" sz="2400" b="1" dirty="0">
                <a:latin typeface="微软雅黑" pitchFamily="34" charset="-122"/>
                <a:ea typeface="微软雅黑" pitchFamily="34" charset="-122"/>
                <a:cs typeface="+mj-cs"/>
              </a:rPr>
              <a:t>2</a:t>
            </a:r>
            <a:r>
              <a:rPr lang="zh-CN" altLang="en-US" sz="2400" b="1" dirty="0">
                <a:latin typeface="微软雅黑" pitchFamily="34" charset="-122"/>
                <a:ea typeface="微软雅黑" pitchFamily="34" charset="-122"/>
                <a:cs typeface="+mj-cs"/>
              </a:rPr>
              <a:t>型糖尿病者长期获益</a:t>
            </a:r>
            <a:endParaRPr lang="en-US" altLang="zh-CN" sz="2400" b="1" dirty="0">
              <a:latin typeface="微软雅黑" pitchFamily="34" charset="-122"/>
              <a:ea typeface="微软雅黑" pitchFamily="34" charset="-122"/>
              <a:cs typeface="+mj-cs"/>
            </a:endParaRPr>
          </a:p>
        </p:txBody>
      </p:sp>
      <p:sp>
        <p:nvSpPr>
          <p:cNvPr id="16390" name="TextBox 6"/>
          <p:cNvSpPr txBox="1">
            <a:spLocks noChangeArrowheads="1"/>
          </p:cNvSpPr>
          <p:nvPr/>
        </p:nvSpPr>
        <p:spPr bwMode="auto">
          <a:xfrm>
            <a:off x="2965450" y="1417638"/>
            <a:ext cx="3975100" cy="704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sz="1800"/>
          </a:p>
        </p:txBody>
      </p:sp>
    </p:spTree>
    <p:extLst>
      <p:ext uri="{BB962C8B-B14F-4D97-AF65-F5344CB8AC3E}">
        <p14:creationId xmlns:p14="http://schemas.microsoft.com/office/powerpoint/2010/main" val="2209962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endParaRPr lang="en-US" altLang="zh-CN" smtClean="0"/>
          </a:p>
        </p:txBody>
      </p:sp>
      <p:sp>
        <p:nvSpPr>
          <p:cNvPr id="3" name="Content Placeholder 2"/>
          <p:cNvSpPr>
            <a:spLocks noGrp="1"/>
          </p:cNvSpPr>
          <p:nvPr>
            <p:ph idx="1"/>
          </p:nvPr>
        </p:nvSpPr>
        <p:spPr/>
        <p:txBody>
          <a:bodyPr rtlCol="0">
            <a:normAutofit/>
          </a:bodyPr>
          <a:lstStyle/>
          <a:p>
            <a:pPr eaLnBrk="1" fontAlgn="auto" hangingPunct="1">
              <a:spcAft>
                <a:spcPts val="0"/>
              </a:spcAft>
              <a:defRPr/>
            </a:pPr>
            <a:endParaRPr lang="en-US"/>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9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189413" y="-34925"/>
            <a:ext cx="4954587" cy="461963"/>
          </a:xfrm>
          <a:prstGeom prst="rect">
            <a:avLst/>
          </a:prstGeom>
        </p:spPr>
        <p:txBody>
          <a:bodyPr>
            <a:spAutoFit/>
          </a:bodyPr>
          <a:lstStyle/>
          <a:p>
            <a:pPr fontAlgn="auto">
              <a:spcBef>
                <a:spcPts val="0"/>
              </a:spcBef>
              <a:spcAft>
                <a:spcPts val="0"/>
              </a:spcAft>
              <a:defRPr/>
            </a:pPr>
            <a:r>
              <a:rPr lang="zh-CN" altLang="en-US" sz="2400" b="1" dirty="0">
                <a:latin typeface="微软雅黑" pitchFamily="34" charset="-122"/>
                <a:ea typeface="微软雅黑" pitchFamily="34" charset="-122"/>
                <a:cs typeface="+mj-cs"/>
              </a:rPr>
              <a:t>研究流程图</a:t>
            </a:r>
            <a:endParaRPr lang="en-US" altLang="zh-CN" sz="2400" b="1" dirty="0">
              <a:latin typeface="微软雅黑" pitchFamily="34" charset="-122"/>
              <a:ea typeface="微软雅黑" pitchFamily="34" charset="-122"/>
              <a:cs typeface="+mj-cs"/>
            </a:endParaRPr>
          </a:p>
        </p:txBody>
      </p:sp>
    </p:spTree>
    <p:extLst>
      <p:ext uri="{BB962C8B-B14F-4D97-AF65-F5344CB8AC3E}">
        <p14:creationId xmlns:p14="http://schemas.microsoft.com/office/powerpoint/2010/main" val="3515835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en-US" altLang="zh-CN" sz="2900" smtClean="0"/>
              <a:t>ADVANCE-ON</a:t>
            </a:r>
            <a:r>
              <a:rPr lang="zh-CN" altLang="en-US" sz="2900" smtClean="0"/>
              <a:t>研究：</a:t>
            </a:r>
            <a:r>
              <a:rPr lang="en-US" altLang="zh-CN" sz="2900" smtClean="0"/>
              <a:t/>
            </a:r>
            <a:br>
              <a:rPr lang="en-US" altLang="zh-CN" sz="2900" smtClean="0"/>
            </a:br>
            <a:r>
              <a:rPr lang="zh-CN" altLang="en-US" sz="2900" smtClean="0"/>
              <a:t>随机治疗期间获益在研究结束</a:t>
            </a:r>
            <a:r>
              <a:rPr lang="en-US" altLang="zh-CN" sz="2900" smtClean="0"/>
              <a:t>6</a:t>
            </a:r>
            <a:r>
              <a:rPr lang="zh-CN" altLang="en-US" sz="2900" smtClean="0"/>
              <a:t>年后仍然存在</a:t>
            </a:r>
            <a:endParaRPr lang="en-US" altLang="zh-CN" sz="2900" smtClean="0"/>
          </a:p>
        </p:txBody>
      </p:sp>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 y="1768475"/>
            <a:ext cx="7367588" cy="4432300"/>
          </a:xfrm>
          <a:prstGeom prst="rect">
            <a:avLst/>
          </a:prstGeom>
          <a:noFill/>
          <a:ln w="9525">
            <a:solidFill>
              <a:srgbClr val="002060"/>
            </a:solidFill>
            <a:prstDash val="sysDot"/>
            <a:miter lim="800000"/>
            <a:headEnd/>
            <a:tailEnd/>
          </a:ln>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52425" y="1597025"/>
            <a:ext cx="8229600" cy="4710113"/>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2384854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zh-CN" altLang="en-US" sz="2400" smtClean="0"/>
              <a:t>从</a:t>
            </a:r>
            <a:r>
              <a:rPr lang="en-US" altLang="zh-CN" sz="2400" smtClean="0"/>
              <a:t>ADVANCE </a:t>
            </a:r>
            <a:r>
              <a:rPr lang="zh-CN" altLang="en-US" sz="2400" smtClean="0"/>
              <a:t>研究到</a:t>
            </a:r>
            <a:r>
              <a:rPr lang="en-US" altLang="zh-CN" sz="2400" smtClean="0"/>
              <a:t>ADCANCE-ON</a:t>
            </a:r>
            <a:r>
              <a:rPr lang="zh-CN" altLang="en-US" sz="2400" smtClean="0"/>
              <a:t>研究，</a:t>
            </a:r>
            <a:r>
              <a:rPr lang="en-US" altLang="zh-CN" sz="2400" smtClean="0"/>
              <a:t/>
            </a:r>
            <a:br>
              <a:rPr lang="en-US" altLang="zh-CN" sz="2400" smtClean="0"/>
            </a:br>
            <a:r>
              <a:rPr lang="zh-CN" altLang="en-US" sz="2400" smtClean="0"/>
              <a:t>在将近</a:t>
            </a:r>
            <a:r>
              <a:rPr lang="en-US" altLang="zh-CN" sz="2400" smtClean="0"/>
              <a:t>10</a:t>
            </a:r>
            <a:r>
              <a:rPr lang="zh-CN" altLang="en-US" sz="2400" smtClean="0"/>
              <a:t>年随访期间，患者血压控制情况基本稳定</a:t>
            </a:r>
            <a:endParaRPr lang="en-US" altLang="zh-CN" sz="2400" smtClean="0"/>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288" y="3662363"/>
            <a:ext cx="57308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925" y="1573213"/>
            <a:ext cx="25257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6763"/>
            <a:ext cx="240347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350" y="2171700"/>
            <a:ext cx="321945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nvSpPr>
        <p:spPr>
          <a:xfrm>
            <a:off x="180975" y="1573213"/>
            <a:ext cx="8845550" cy="4827587"/>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25" name="Text Box 9"/>
          <p:cNvSpPr txBox="1">
            <a:spLocks noChangeArrowheads="1"/>
          </p:cNvSpPr>
          <p:nvPr/>
        </p:nvSpPr>
        <p:spPr bwMode="auto">
          <a:xfrm>
            <a:off x="1616075" y="2808288"/>
            <a:ext cx="5599113" cy="550862"/>
          </a:xfrm>
          <a:prstGeom prst="rect">
            <a:avLst/>
          </a:prstGeom>
          <a:solidFill>
            <a:srgbClr val="CC0000"/>
          </a:solidFill>
          <a:ln w="57150" cmpd="thickThin">
            <a:solidFill>
              <a:schemeClr val="tx1"/>
            </a:solidFill>
            <a:miter lim="800000"/>
            <a:headEnd/>
            <a:tailEnd/>
          </a:ln>
          <a:effectLst>
            <a:prstShdw prst="shdw17" dist="17961" dir="2700000">
              <a:schemeClr val="tx1">
                <a:gamma/>
                <a:shade val="60000"/>
                <a:invGamma/>
              </a:schemeClr>
            </a:prstShdw>
          </a:effectLst>
        </p:spPr>
        <p:txBody>
          <a:bodyPr bIns="82800">
            <a:spAutoFit/>
          </a:bodyPr>
          <a:lstStyle>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Bef>
                <a:spcPct val="0"/>
              </a:spcBef>
              <a:spcAft>
                <a:spcPct val="0"/>
              </a:spcAft>
              <a:defRPr>
                <a:solidFill>
                  <a:schemeClr val="tx1"/>
                </a:solidFill>
                <a:latin typeface="Calibri" pitchFamily="34" charset="0"/>
                <a:ea typeface="宋体" pitchFamily="2" charset="-122"/>
              </a:defRPr>
            </a:lvl6pPr>
            <a:lvl7pPr fontAlgn="base">
              <a:spcBef>
                <a:spcPct val="0"/>
              </a:spcBef>
              <a:spcAft>
                <a:spcPct val="0"/>
              </a:spcAft>
              <a:defRPr>
                <a:solidFill>
                  <a:schemeClr val="tx1"/>
                </a:solidFill>
                <a:latin typeface="Calibri" pitchFamily="34" charset="0"/>
                <a:ea typeface="宋体" pitchFamily="2" charset="-122"/>
              </a:defRPr>
            </a:lvl7pPr>
            <a:lvl8pPr fontAlgn="base">
              <a:spcBef>
                <a:spcPct val="0"/>
              </a:spcBef>
              <a:spcAft>
                <a:spcPct val="0"/>
              </a:spcAft>
              <a:defRPr>
                <a:solidFill>
                  <a:schemeClr val="tx1"/>
                </a:solidFill>
                <a:latin typeface="Calibri" pitchFamily="34" charset="0"/>
                <a:ea typeface="宋体" pitchFamily="2" charset="-122"/>
              </a:defRPr>
            </a:lvl8pPr>
            <a:lvl9pPr fontAlgn="base">
              <a:spcBef>
                <a:spcPct val="0"/>
              </a:spcBef>
              <a:spcAft>
                <a:spcPct val="0"/>
              </a:spcAft>
              <a:defRPr>
                <a:solidFill>
                  <a:schemeClr val="tx1"/>
                </a:solidFill>
                <a:latin typeface="Calibri" pitchFamily="34" charset="0"/>
                <a:ea typeface="宋体" pitchFamily="2" charset="-122"/>
              </a:defRPr>
            </a:lvl9pPr>
          </a:lstStyle>
          <a:p>
            <a:pPr algn="ctr" defTabSz="914400">
              <a:spcBef>
                <a:spcPct val="50000"/>
              </a:spcBef>
              <a:defRPr/>
            </a:pPr>
            <a:r>
              <a:rPr lang="zh-CN" altLang="en-US" sz="2400" b="1" smtClean="0">
                <a:solidFill>
                  <a:schemeClr val="bg1"/>
                </a:solidFill>
                <a:latin typeface="Arial" pitchFamily="34" charset="0"/>
                <a:ea typeface="黑体" pitchFamily="49" charset="-122"/>
              </a:rPr>
              <a:t>早期开始降压治疗的临床获益持续存在</a:t>
            </a:r>
          </a:p>
        </p:txBody>
      </p:sp>
    </p:spTree>
    <p:extLst>
      <p:ext uri="{BB962C8B-B14F-4D97-AF65-F5344CB8AC3E}">
        <p14:creationId xmlns:p14="http://schemas.microsoft.com/office/powerpoint/2010/main" val="1526147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5"/>
                                        </p:tgtEl>
                                        <p:attrNameLst>
                                          <p:attrName>style.visibility</p:attrName>
                                        </p:attrNameLst>
                                      </p:cBhvr>
                                      <p:to>
                                        <p:strVal val="visible"/>
                                      </p:to>
                                    </p:set>
                                    <p:animEffect transition="in" filter="wipe(left)">
                                      <p:cBhvr>
                                        <p:cTn id="7" dur="500"/>
                                        <p:tgtEl>
                                          <p:spTgt spid="34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rtlCol="0">
            <a:normAutofit/>
          </a:bodyPr>
          <a:lstStyle/>
          <a:p>
            <a:pPr eaLnBrk="1" fontAlgn="auto" hangingPunct="1">
              <a:lnSpc>
                <a:spcPct val="120000"/>
              </a:lnSpc>
              <a:spcAft>
                <a:spcPts val="0"/>
              </a:spcAft>
              <a:defRPr/>
            </a:pPr>
            <a:r>
              <a:rPr lang="zh-CN" altLang="en-US" sz="3200" b="1" dirty="0" smtClean="0">
                <a:latin typeface="+mn-lt"/>
                <a:ea typeface="微软雅黑" pitchFamily="34" charset="-122"/>
              </a:rPr>
              <a:t>主要内容</a:t>
            </a:r>
            <a:endParaRPr lang="zh-CN" altLang="en-US" sz="3200" b="1" dirty="0">
              <a:latin typeface="+mn-lt"/>
              <a:ea typeface="微软雅黑" pitchFamily="34" charset="-122"/>
            </a:endParaRPr>
          </a:p>
        </p:txBody>
      </p:sp>
      <p:grpSp>
        <p:nvGrpSpPr>
          <p:cNvPr id="20483" name="Group 3"/>
          <p:cNvGrpSpPr>
            <a:grpSpLocks/>
          </p:cNvGrpSpPr>
          <p:nvPr/>
        </p:nvGrpSpPr>
        <p:grpSpPr bwMode="auto">
          <a:xfrm>
            <a:off x="60325" y="2279650"/>
            <a:ext cx="9083675" cy="3495675"/>
            <a:chOff x="38" y="1436"/>
            <a:chExt cx="5722" cy="2202"/>
          </a:xfrm>
        </p:grpSpPr>
        <p:sp>
          <p:nvSpPr>
            <p:cNvPr id="20486" name="Rectangle 8">
              <a:hlinkClick r:id="" action="ppaction://noaction"/>
            </p:cNvPr>
            <p:cNvSpPr>
              <a:spLocks noChangeArrowheads="1"/>
            </p:cNvSpPr>
            <p:nvPr/>
          </p:nvSpPr>
          <p:spPr bwMode="auto">
            <a:xfrm>
              <a:off x="2048" y="1436"/>
              <a:ext cx="1780" cy="44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高血压管理现状</a:t>
              </a:r>
            </a:p>
          </p:txBody>
        </p:sp>
        <p:sp>
          <p:nvSpPr>
            <p:cNvPr id="20487" name="AutoShape 9"/>
            <p:cNvSpPr>
              <a:spLocks noChangeArrowheads="1"/>
            </p:cNvSpPr>
            <p:nvPr/>
          </p:nvSpPr>
          <p:spPr bwMode="auto">
            <a:xfrm rot="10800000" flipH="1">
              <a:off x="708" y="2023"/>
              <a:ext cx="382" cy="441"/>
            </a:xfrm>
            <a:custGeom>
              <a:avLst/>
              <a:gdLst>
                <a:gd name="T0" fmla="*/ 37978646 w 21600"/>
                <a:gd name="T1" fmla="*/ 0 h 21600"/>
                <a:gd name="T2" fmla="*/ 37978646 w 21600"/>
                <a:gd name="T3" fmla="*/ 43844458 h 21600"/>
                <a:gd name="T4" fmla="*/ 37978646 w 21600"/>
                <a:gd name="T5" fmla="*/ 43844458 h 21600"/>
                <a:gd name="T6" fmla="*/ 37978646 w 21600"/>
                <a:gd name="T7" fmla="*/ 43844458 h 21600"/>
                <a:gd name="T8" fmla="*/ 17694720 60000 65536"/>
                <a:gd name="T9" fmla="*/ 5898240 60000 65536"/>
                <a:gd name="T10" fmla="*/ 5898240 60000 65536"/>
                <a:gd name="T11" fmla="*/ 0 60000 65536"/>
                <a:gd name="T12" fmla="*/ 12440 w 21600"/>
                <a:gd name="T13" fmla="*/ 2890 h 21600"/>
                <a:gd name="T14" fmla="*/ 18207 w 21600"/>
                <a:gd name="T15" fmla="*/ 9257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0488" name="Rectangle 10"/>
            <p:cNvSpPr>
              <a:spLocks noChangeArrowheads="1"/>
            </p:cNvSpPr>
            <p:nvPr/>
          </p:nvSpPr>
          <p:spPr bwMode="auto">
            <a:xfrm>
              <a:off x="3801" y="3197"/>
              <a:ext cx="1959" cy="44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高血压管理新策略</a:t>
              </a:r>
            </a:p>
          </p:txBody>
        </p:sp>
        <p:sp>
          <p:nvSpPr>
            <p:cNvPr id="20489" name="AutoShape 13"/>
            <p:cNvSpPr>
              <a:spLocks noChangeArrowheads="1"/>
            </p:cNvSpPr>
            <p:nvPr/>
          </p:nvSpPr>
          <p:spPr bwMode="auto">
            <a:xfrm rot="10800000" flipH="1">
              <a:off x="1688" y="2831"/>
              <a:ext cx="382" cy="440"/>
            </a:xfrm>
            <a:custGeom>
              <a:avLst/>
              <a:gdLst>
                <a:gd name="T0" fmla="*/ 37978646 w 21600"/>
                <a:gd name="T1" fmla="*/ 0 h 21600"/>
                <a:gd name="T2" fmla="*/ 37978646 w 21600"/>
                <a:gd name="T3" fmla="*/ 43745037 h 21600"/>
                <a:gd name="T4" fmla="*/ 37978646 w 21600"/>
                <a:gd name="T5" fmla="*/ 43745037 h 21600"/>
                <a:gd name="T6" fmla="*/ 37978646 w 21600"/>
                <a:gd name="T7" fmla="*/ 43745037 h 21600"/>
                <a:gd name="T8" fmla="*/ 17694720 60000 65536"/>
                <a:gd name="T9" fmla="*/ 5898240 60000 65536"/>
                <a:gd name="T10" fmla="*/ 5898240 60000 65536"/>
                <a:gd name="T11" fmla="*/ 0 60000 65536"/>
                <a:gd name="T12" fmla="*/ 12440 w 21600"/>
                <a:gd name="T13" fmla="*/ 2896 h 21600"/>
                <a:gd name="T14" fmla="*/ 18207 w 21600"/>
                <a:gd name="T15" fmla="*/ 922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0490" name="Rectangle 14"/>
            <p:cNvSpPr>
              <a:spLocks noChangeArrowheads="1"/>
            </p:cNvSpPr>
            <p:nvPr/>
          </p:nvSpPr>
          <p:spPr bwMode="auto">
            <a:xfrm>
              <a:off x="3286" y="2317"/>
              <a:ext cx="1937" cy="44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高血压管理新探索</a:t>
              </a:r>
              <a:endParaRPr lang="en-US" altLang="zh-CN" sz="1600" b="1">
                <a:solidFill>
                  <a:schemeClr val="bg1"/>
                </a:solidFill>
                <a:latin typeface="微软雅黑" pitchFamily="34" charset="-122"/>
                <a:ea typeface="微软雅黑" pitchFamily="34" charset="-122"/>
              </a:endParaRPr>
            </a:p>
          </p:txBody>
        </p:sp>
        <p:sp>
          <p:nvSpPr>
            <p:cNvPr id="20491" name="Text Box 17"/>
            <p:cNvSpPr txBox="1">
              <a:spLocks noChangeArrowheads="1"/>
            </p:cNvSpPr>
            <p:nvPr/>
          </p:nvSpPr>
          <p:spPr bwMode="auto">
            <a:xfrm>
              <a:off x="38" y="1436"/>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b="1">
                  <a:solidFill>
                    <a:srgbClr val="595959"/>
                  </a:solidFill>
                  <a:latin typeface="微软雅黑" pitchFamily="34" charset="-122"/>
                  <a:ea typeface="微软雅黑" pitchFamily="34" charset="-122"/>
                </a:rPr>
                <a:t>我们在哪里？</a:t>
              </a:r>
            </a:p>
          </p:txBody>
        </p:sp>
        <p:sp>
          <p:nvSpPr>
            <p:cNvPr id="20492" name="AutoShape 18"/>
            <p:cNvSpPr>
              <a:spLocks noChangeArrowheads="1"/>
            </p:cNvSpPr>
            <p:nvPr/>
          </p:nvSpPr>
          <p:spPr bwMode="auto">
            <a:xfrm>
              <a:off x="1443" y="1451"/>
              <a:ext cx="412" cy="367"/>
            </a:xfrm>
            <a:custGeom>
              <a:avLst/>
              <a:gdLst>
                <a:gd name="T0" fmla="*/ 40961262 w 21600"/>
                <a:gd name="T1" fmla="*/ 0 h 21600"/>
                <a:gd name="T2" fmla="*/ 0 w 21600"/>
                <a:gd name="T3" fmla="*/ 36487338 h 21600"/>
                <a:gd name="T4" fmla="*/ 40961262 w 21600"/>
                <a:gd name="T5" fmla="*/ 36487338 h 21600"/>
                <a:gd name="T6" fmla="*/ 40961262 w 21600"/>
                <a:gd name="T7" fmla="*/ 36487338 h 21600"/>
                <a:gd name="T8" fmla="*/ 17694720 60000 65536"/>
                <a:gd name="T9" fmla="*/ 11796480 60000 65536"/>
                <a:gd name="T10" fmla="*/ 5898240 60000 65536"/>
                <a:gd name="T11" fmla="*/ 0 60000 65536"/>
                <a:gd name="T12" fmla="*/ 3355 w 21600"/>
                <a:gd name="T13" fmla="*/ 5415 h 21600"/>
                <a:gd name="T14" fmla="*/ 18926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0493" name="Text Box 21"/>
            <p:cNvSpPr txBox="1">
              <a:spLocks noChangeArrowheads="1"/>
            </p:cNvSpPr>
            <p:nvPr/>
          </p:nvSpPr>
          <p:spPr bwMode="auto">
            <a:xfrm>
              <a:off x="2109" y="3253"/>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b="1">
                  <a:solidFill>
                    <a:srgbClr val="C00000"/>
                  </a:solidFill>
                  <a:latin typeface="微软雅黑" pitchFamily="34" charset="-122"/>
                  <a:ea typeface="微软雅黑" pitchFamily="34" charset="-122"/>
                </a:rPr>
                <a:t>我们怎么去？</a:t>
              </a:r>
            </a:p>
          </p:txBody>
        </p:sp>
        <p:sp>
          <p:nvSpPr>
            <p:cNvPr id="20494" name="AutoShape 22"/>
            <p:cNvSpPr>
              <a:spLocks noChangeArrowheads="1"/>
            </p:cNvSpPr>
            <p:nvPr/>
          </p:nvSpPr>
          <p:spPr bwMode="auto">
            <a:xfrm>
              <a:off x="2615" y="2317"/>
              <a:ext cx="413" cy="367"/>
            </a:xfrm>
            <a:custGeom>
              <a:avLst/>
              <a:gdLst>
                <a:gd name="T0" fmla="*/ 41060683 w 21600"/>
                <a:gd name="T1" fmla="*/ 0 h 21600"/>
                <a:gd name="T2" fmla="*/ 0 w 21600"/>
                <a:gd name="T3" fmla="*/ 36487338 h 21600"/>
                <a:gd name="T4" fmla="*/ 41060683 w 21600"/>
                <a:gd name="T5" fmla="*/ 36487338 h 21600"/>
                <a:gd name="T6" fmla="*/ 41060683 w 21600"/>
                <a:gd name="T7" fmla="*/ 36487338 h 21600"/>
                <a:gd name="T8" fmla="*/ 17694720 60000 65536"/>
                <a:gd name="T9" fmla="*/ 11796480 60000 65536"/>
                <a:gd name="T10" fmla="*/ 5898240 60000 65536"/>
                <a:gd name="T11" fmla="*/ 0 60000 65536"/>
                <a:gd name="T12" fmla="*/ 3400 w 21600"/>
                <a:gd name="T13" fmla="*/ 5415 h 21600"/>
                <a:gd name="T14" fmla="*/ 18880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Text Box 23"/>
            <p:cNvSpPr txBox="1">
              <a:spLocks noChangeArrowheads="1"/>
            </p:cNvSpPr>
            <p:nvPr/>
          </p:nvSpPr>
          <p:spPr bwMode="auto">
            <a:xfrm>
              <a:off x="1017" y="2317"/>
              <a:ext cx="1334" cy="231"/>
            </a:xfrm>
            <a:prstGeom prst="rect">
              <a:avLst/>
            </a:prstGeom>
            <a:noFill/>
            <a:ln w="9525">
              <a:noFill/>
              <a:miter lim="800000"/>
              <a:headEnd/>
              <a:tailEnd/>
            </a:ln>
            <a:effectLst/>
          </p:spPr>
          <p:txBody>
            <a:bodyPr>
              <a:spAutoFit/>
            </a:bodyPr>
            <a:lstStyle/>
            <a:p>
              <a:pPr algn="r" fontAlgn="auto">
                <a:spcBef>
                  <a:spcPts val="0"/>
                </a:spcBef>
                <a:spcAft>
                  <a:spcPts val="0"/>
                </a:spcAft>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我们要去哪里？</a:t>
              </a:r>
            </a:p>
          </p:txBody>
        </p:sp>
        <p:sp>
          <p:nvSpPr>
            <p:cNvPr id="20496" name="AutoShape 24"/>
            <p:cNvSpPr>
              <a:spLocks noChangeArrowheads="1"/>
            </p:cNvSpPr>
            <p:nvPr/>
          </p:nvSpPr>
          <p:spPr bwMode="auto">
            <a:xfrm>
              <a:off x="3234" y="3271"/>
              <a:ext cx="412" cy="367"/>
            </a:xfrm>
            <a:custGeom>
              <a:avLst/>
              <a:gdLst>
                <a:gd name="T0" fmla="*/ 40961262 w 21600"/>
                <a:gd name="T1" fmla="*/ 0 h 21600"/>
                <a:gd name="T2" fmla="*/ 0 w 21600"/>
                <a:gd name="T3" fmla="*/ 36487338 h 21600"/>
                <a:gd name="T4" fmla="*/ 40961262 w 21600"/>
                <a:gd name="T5" fmla="*/ 36487338 h 21600"/>
                <a:gd name="T6" fmla="*/ 40961262 w 21600"/>
                <a:gd name="T7" fmla="*/ 36487338 h 21600"/>
                <a:gd name="T8" fmla="*/ 17694720 60000 65536"/>
                <a:gd name="T9" fmla="*/ 11796480 60000 65536"/>
                <a:gd name="T10" fmla="*/ 5898240 60000 65536"/>
                <a:gd name="T11" fmla="*/ 0 60000 65536"/>
                <a:gd name="T12" fmla="*/ 3355 w 21600"/>
                <a:gd name="T13" fmla="*/ 5415 h 21600"/>
                <a:gd name="T14" fmla="*/ 18926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82959" name="Text Box 15"/>
          <p:cNvSpPr txBox="1">
            <a:spLocks noChangeArrowheads="1"/>
          </p:cNvSpPr>
          <p:nvPr/>
        </p:nvSpPr>
        <p:spPr bwMode="auto">
          <a:xfrm>
            <a:off x="3414713" y="2989263"/>
            <a:ext cx="2439987"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defRPr/>
            </a:pPr>
            <a:r>
              <a:rPr lang="zh-CN" altLang="en-US" sz="1600" b="1">
                <a:latin typeface="Arial" pitchFamily="34" charset="0"/>
                <a:ea typeface="黑体" pitchFamily="49" charset="-122"/>
              </a:rPr>
              <a:t>高血压防治任重道远</a:t>
            </a:r>
          </a:p>
        </p:txBody>
      </p:sp>
      <p:sp>
        <p:nvSpPr>
          <p:cNvPr id="82960" name="Text Box 16"/>
          <p:cNvSpPr txBox="1">
            <a:spLocks noChangeArrowheads="1"/>
          </p:cNvSpPr>
          <p:nvPr/>
        </p:nvSpPr>
        <p:spPr bwMode="auto">
          <a:xfrm>
            <a:off x="5545138" y="4375150"/>
            <a:ext cx="2439987"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defRPr/>
            </a:pPr>
            <a:r>
              <a:rPr lang="zh-CN" altLang="en-US" sz="1600" b="1">
                <a:latin typeface="Arial" pitchFamily="34" charset="0"/>
                <a:ea typeface="黑体" pitchFamily="49" charset="-122"/>
              </a:rPr>
              <a:t>提高依从性、早用降压药</a:t>
            </a:r>
          </a:p>
        </p:txBody>
      </p:sp>
    </p:spTree>
    <p:extLst>
      <p:ext uri="{BB962C8B-B14F-4D97-AF65-F5344CB8AC3E}">
        <p14:creationId xmlns:p14="http://schemas.microsoft.com/office/powerpoint/2010/main" val="40030943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3"/>
          <p:cNvSpPr>
            <a:spLocks noChangeArrowheads="1"/>
          </p:cNvSpPr>
          <p:nvPr/>
        </p:nvSpPr>
        <p:spPr bwMode="auto">
          <a:xfrm>
            <a:off x="1619250" y="2578100"/>
            <a:ext cx="32400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zh-CN" sz="5400" b="1">
                <a:solidFill>
                  <a:srgbClr val="C00000"/>
                </a:solidFill>
                <a:latin typeface="华文行楷" pitchFamily="2" charset="-122"/>
                <a:ea typeface="华文行楷" pitchFamily="2" charset="-122"/>
              </a:rPr>
              <a:t>早期达标</a:t>
            </a:r>
            <a:endParaRPr lang="en-US" altLang="zh-CN" sz="5400" b="1">
              <a:solidFill>
                <a:srgbClr val="C00000"/>
              </a:solidFill>
              <a:latin typeface="华文行楷" pitchFamily="2" charset="-122"/>
              <a:ea typeface="华文行楷" pitchFamily="2" charset="-122"/>
            </a:endParaRPr>
          </a:p>
        </p:txBody>
      </p:sp>
      <p:sp>
        <p:nvSpPr>
          <p:cNvPr id="21507" name="矩形 4"/>
          <p:cNvSpPr>
            <a:spLocks noChangeArrowheads="1"/>
          </p:cNvSpPr>
          <p:nvPr/>
        </p:nvSpPr>
        <p:spPr bwMode="auto">
          <a:xfrm>
            <a:off x="971550" y="1628775"/>
            <a:ext cx="44164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000" b="1">
                <a:latin typeface="华文行楷" pitchFamily="2" charset="-122"/>
                <a:ea typeface="华文行楷" pitchFamily="2" charset="-122"/>
              </a:rPr>
              <a:t>优化高血压管理新策略：</a:t>
            </a:r>
          </a:p>
        </p:txBody>
      </p:sp>
      <p:sp>
        <p:nvSpPr>
          <p:cNvPr id="21508" name="矩形 5"/>
          <p:cNvSpPr>
            <a:spLocks noChangeArrowheads="1"/>
          </p:cNvSpPr>
          <p:nvPr/>
        </p:nvSpPr>
        <p:spPr bwMode="auto">
          <a:xfrm>
            <a:off x="1042988" y="3906838"/>
            <a:ext cx="72009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50000"/>
              </a:lnSpc>
              <a:spcBef>
                <a:spcPct val="0"/>
              </a:spcBef>
              <a:buFontTx/>
              <a:buNone/>
            </a:pPr>
            <a:r>
              <a:rPr lang="en-US" altLang="zh-CN">
                <a:latin typeface="华文行楷" pitchFamily="2" charset="-122"/>
                <a:ea typeface="华文行楷" pitchFamily="2" charset="-122"/>
              </a:rPr>
              <a:t>——</a:t>
            </a:r>
            <a:r>
              <a:rPr lang="zh-CN" altLang="en-US">
                <a:latin typeface="华文行楷" pitchFamily="2" charset="-122"/>
                <a:ea typeface="华文行楷" pitchFamily="2" charset="-122"/>
              </a:rPr>
              <a:t>制定</a:t>
            </a:r>
            <a:r>
              <a:rPr lang="zh-CN" altLang="zh-CN" sz="4000" b="1">
                <a:solidFill>
                  <a:srgbClr val="C00000"/>
                </a:solidFill>
                <a:latin typeface="华文行楷" pitchFamily="2" charset="-122"/>
                <a:ea typeface="华文行楷" pitchFamily="2" charset="-122"/>
              </a:rPr>
              <a:t>达标好，达标早</a:t>
            </a:r>
            <a:r>
              <a:rPr lang="zh-CN" altLang="zh-CN">
                <a:latin typeface="华文行楷" pitchFamily="2" charset="-122"/>
                <a:ea typeface="华文行楷" pitchFamily="2" charset="-122"/>
              </a:rPr>
              <a:t>的方案，提升高血压病</a:t>
            </a:r>
            <a:r>
              <a:rPr lang="zh-CN" altLang="en-US">
                <a:latin typeface="华文行楷" pitchFamily="2" charset="-122"/>
                <a:ea typeface="华文行楷" pitchFamily="2" charset="-122"/>
              </a:rPr>
              <a:t>人</a:t>
            </a:r>
            <a:r>
              <a:rPr lang="zh-CN" altLang="zh-CN">
                <a:latin typeface="华文行楷" pitchFamily="2" charset="-122"/>
                <a:ea typeface="华文行楷" pitchFamily="2" charset="-122"/>
              </a:rPr>
              <a:t>的达标率和满意度。</a:t>
            </a:r>
          </a:p>
        </p:txBody>
      </p:sp>
      <p:pic>
        <p:nvPicPr>
          <p:cNvPr id="1505282" name="Picture 2"/>
          <p:cNvPicPr>
            <a:picLocks noChangeAspect="1" noChangeArrowheads="1"/>
          </p:cNvPicPr>
          <p:nvPr/>
        </p:nvPicPr>
        <p:blipFill>
          <a:blip r:embed="rId3" cstate="print">
            <a:extLst/>
          </a:blip>
          <a:srcRect/>
          <a:stretch>
            <a:fillRect/>
          </a:stretch>
        </p:blipFill>
        <p:spPr bwMode="auto">
          <a:xfrm>
            <a:off x="6068237" y="1748537"/>
            <a:ext cx="1916594" cy="191659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42975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eaLnBrk="1" fontAlgn="auto" hangingPunct="1">
              <a:spcAft>
                <a:spcPts val="0"/>
              </a:spcAft>
              <a:defRPr/>
            </a:pPr>
            <a:r>
              <a:rPr lang="zh-CN" altLang="en-US" dirty="0" smtClean="0">
                <a:latin typeface="+mn-lt"/>
              </a:rPr>
              <a:t>主要内容</a:t>
            </a:r>
            <a:endParaRPr lang="zh-CN" altLang="en-US" dirty="0">
              <a:latin typeface="+mn-lt"/>
            </a:endParaRPr>
          </a:p>
        </p:txBody>
      </p:sp>
      <p:grpSp>
        <p:nvGrpSpPr>
          <p:cNvPr id="4099" name="Group 15"/>
          <p:cNvGrpSpPr>
            <a:grpSpLocks/>
          </p:cNvGrpSpPr>
          <p:nvPr/>
        </p:nvGrpSpPr>
        <p:grpSpPr bwMode="auto">
          <a:xfrm>
            <a:off x="60325" y="2279650"/>
            <a:ext cx="9083675" cy="3495675"/>
            <a:chOff x="38" y="1436"/>
            <a:chExt cx="5722" cy="2202"/>
          </a:xfrm>
        </p:grpSpPr>
        <p:sp>
          <p:nvSpPr>
            <p:cNvPr id="4100" name="Rectangle 8">
              <a:hlinkClick r:id="" action="ppaction://noaction"/>
            </p:cNvPr>
            <p:cNvSpPr>
              <a:spLocks noChangeArrowheads="1"/>
            </p:cNvSpPr>
            <p:nvPr/>
          </p:nvSpPr>
          <p:spPr bwMode="auto">
            <a:xfrm>
              <a:off x="2048" y="1436"/>
              <a:ext cx="1780" cy="44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高血压管理现状</a:t>
              </a:r>
            </a:p>
          </p:txBody>
        </p:sp>
        <p:sp>
          <p:nvSpPr>
            <p:cNvPr id="4101" name="AutoShape 9"/>
            <p:cNvSpPr>
              <a:spLocks noChangeArrowheads="1"/>
            </p:cNvSpPr>
            <p:nvPr/>
          </p:nvSpPr>
          <p:spPr bwMode="auto">
            <a:xfrm rot="10800000" flipH="1">
              <a:off x="708" y="2023"/>
              <a:ext cx="382" cy="441"/>
            </a:xfrm>
            <a:custGeom>
              <a:avLst/>
              <a:gdLst>
                <a:gd name="T0" fmla="*/ 37978646 w 21600"/>
                <a:gd name="T1" fmla="*/ 0 h 21600"/>
                <a:gd name="T2" fmla="*/ 37978646 w 21600"/>
                <a:gd name="T3" fmla="*/ 43844458 h 21600"/>
                <a:gd name="T4" fmla="*/ 37978646 w 21600"/>
                <a:gd name="T5" fmla="*/ 43844458 h 21600"/>
                <a:gd name="T6" fmla="*/ 37978646 w 21600"/>
                <a:gd name="T7" fmla="*/ 43844458 h 21600"/>
                <a:gd name="T8" fmla="*/ 17694720 60000 65536"/>
                <a:gd name="T9" fmla="*/ 5898240 60000 65536"/>
                <a:gd name="T10" fmla="*/ 5898240 60000 65536"/>
                <a:gd name="T11" fmla="*/ 0 60000 65536"/>
                <a:gd name="T12" fmla="*/ 12440 w 21600"/>
                <a:gd name="T13" fmla="*/ 2890 h 21600"/>
                <a:gd name="T14" fmla="*/ 18207 w 21600"/>
                <a:gd name="T15" fmla="*/ 9257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02" name="Rectangle 10"/>
            <p:cNvSpPr>
              <a:spLocks noChangeArrowheads="1"/>
            </p:cNvSpPr>
            <p:nvPr/>
          </p:nvSpPr>
          <p:spPr bwMode="auto">
            <a:xfrm>
              <a:off x="3801" y="3197"/>
              <a:ext cx="1959" cy="44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高血压管理新策略</a:t>
              </a:r>
            </a:p>
          </p:txBody>
        </p:sp>
        <p:sp>
          <p:nvSpPr>
            <p:cNvPr id="4103" name="AutoShape 13"/>
            <p:cNvSpPr>
              <a:spLocks noChangeArrowheads="1"/>
            </p:cNvSpPr>
            <p:nvPr/>
          </p:nvSpPr>
          <p:spPr bwMode="auto">
            <a:xfrm rot="10800000" flipH="1">
              <a:off x="1688" y="2831"/>
              <a:ext cx="382" cy="440"/>
            </a:xfrm>
            <a:custGeom>
              <a:avLst/>
              <a:gdLst>
                <a:gd name="T0" fmla="*/ 37978646 w 21600"/>
                <a:gd name="T1" fmla="*/ 0 h 21600"/>
                <a:gd name="T2" fmla="*/ 37978646 w 21600"/>
                <a:gd name="T3" fmla="*/ 43745037 h 21600"/>
                <a:gd name="T4" fmla="*/ 37978646 w 21600"/>
                <a:gd name="T5" fmla="*/ 43745037 h 21600"/>
                <a:gd name="T6" fmla="*/ 37978646 w 21600"/>
                <a:gd name="T7" fmla="*/ 43745037 h 21600"/>
                <a:gd name="T8" fmla="*/ 17694720 60000 65536"/>
                <a:gd name="T9" fmla="*/ 5898240 60000 65536"/>
                <a:gd name="T10" fmla="*/ 5898240 60000 65536"/>
                <a:gd name="T11" fmla="*/ 0 60000 65536"/>
                <a:gd name="T12" fmla="*/ 12440 w 21600"/>
                <a:gd name="T13" fmla="*/ 2896 h 21600"/>
                <a:gd name="T14" fmla="*/ 18207 w 21600"/>
                <a:gd name="T15" fmla="*/ 922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104" name="Rectangle 14"/>
            <p:cNvSpPr>
              <a:spLocks noChangeArrowheads="1"/>
            </p:cNvSpPr>
            <p:nvPr/>
          </p:nvSpPr>
          <p:spPr bwMode="auto">
            <a:xfrm>
              <a:off x="3286" y="2317"/>
              <a:ext cx="1937" cy="44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高血压管理新探索</a:t>
              </a:r>
              <a:endParaRPr lang="en-US" altLang="zh-CN" sz="1600" b="1">
                <a:solidFill>
                  <a:schemeClr val="bg1"/>
                </a:solidFill>
                <a:latin typeface="微软雅黑" pitchFamily="34" charset="-122"/>
                <a:ea typeface="微软雅黑" pitchFamily="34" charset="-122"/>
              </a:endParaRPr>
            </a:p>
          </p:txBody>
        </p:sp>
        <p:sp>
          <p:nvSpPr>
            <p:cNvPr id="4105" name="Text Box 17"/>
            <p:cNvSpPr txBox="1">
              <a:spLocks noChangeArrowheads="1"/>
            </p:cNvSpPr>
            <p:nvPr/>
          </p:nvSpPr>
          <p:spPr bwMode="auto">
            <a:xfrm>
              <a:off x="38" y="1436"/>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b="1">
                  <a:solidFill>
                    <a:srgbClr val="C00000"/>
                  </a:solidFill>
                  <a:latin typeface="微软雅黑" pitchFamily="34" charset="-122"/>
                  <a:ea typeface="微软雅黑" pitchFamily="34" charset="-122"/>
                </a:rPr>
                <a:t>我们在哪里？</a:t>
              </a:r>
            </a:p>
          </p:txBody>
        </p:sp>
        <p:sp>
          <p:nvSpPr>
            <p:cNvPr id="4106" name="AutoShape 18"/>
            <p:cNvSpPr>
              <a:spLocks noChangeArrowheads="1"/>
            </p:cNvSpPr>
            <p:nvPr/>
          </p:nvSpPr>
          <p:spPr bwMode="auto">
            <a:xfrm>
              <a:off x="1443" y="1451"/>
              <a:ext cx="412" cy="367"/>
            </a:xfrm>
            <a:custGeom>
              <a:avLst/>
              <a:gdLst>
                <a:gd name="T0" fmla="*/ 40961262 w 21600"/>
                <a:gd name="T1" fmla="*/ 0 h 21600"/>
                <a:gd name="T2" fmla="*/ 0 w 21600"/>
                <a:gd name="T3" fmla="*/ 36487338 h 21600"/>
                <a:gd name="T4" fmla="*/ 40961262 w 21600"/>
                <a:gd name="T5" fmla="*/ 36487338 h 21600"/>
                <a:gd name="T6" fmla="*/ 40961262 w 21600"/>
                <a:gd name="T7" fmla="*/ 36487338 h 21600"/>
                <a:gd name="T8" fmla="*/ 17694720 60000 65536"/>
                <a:gd name="T9" fmla="*/ 11796480 60000 65536"/>
                <a:gd name="T10" fmla="*/ 5898240 60000 65536"/>
                <a:gd name="T11" fmla="*/ 0 60000 65536"/>
                <a:gd name="T12" fmla="*/ 3355 w 21600"/>
                <a:gd name="T13" fmla="*/ 5415 h 21600"/>
                <a:gd name="T14" fmla="*/ 18926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Text Box 21"/>
            <p:cNvSpPr txBox="1">
              <a:spLocks noChangeArrowheads="1"/>
            </p:cNvSpPr>
            <p:nvPr/>
          </p:nvSpPr>
          <p:spPr bwMode="auto">
            <a:xfrm>
              <a:off x="2109" y="3253"/>
              <a:ext cx="980" cy="231"/>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我们怎么去？</a:t>
              </a:r>
            </a:p>
          </p:txBody>
        </p:sp>
        <p:sp>
          <p:nvSpPr>
            <p:cNvPr id="4108" name="AutoShape 22"/>
            <p:cNvSpPr>
              <a:spLocks noChangeArrowheads="1"/>
            </p:cNvSpPr>
            <p:nvPr/>
          </p:nvSpPr>
          <p:spPr bwMode="auto">
            <a:xfrm>
              <a:off x="2615" y="2317"/>
              <a:ext cx="413" cy="367"/>
            </a:xfrm>
            <a:custGeom>
              <a:avLst/>
              <a:gdLst>
                <a:gd name="T0" fmla="*/ 41060683 w 21600"/>
                <a:gd name="T1" fmla="*/ 0 h 21600"/>
                <a:gd name="T2" fmla="*/ 0 w 21600"/>
                <a:gd name="T3" fmla="*/ 36487338 h 21600"/>
                <a:gd name="T4" fmla="*/ 41060683 w 21600"/>
                <a:gd name="T5" fmla="*/ 36487338 h 21600"/>
                <a:gd name="T6" fmla="*/ 41060683 w 21600"/>
                <a:gd name="T7" fmla="*/ 36487338 h 21600"/>
                <a:gd name="T8" fmla="*/ 17694720 60000 65536"/>
                <a:gd name="T9" fmla="*/ 11796480 60000 65536"/>
                <a:gd name="T10" fmla="*/ 5898240 60000 65536"/>
                <a:gd name="T11" fmla="*/ 0 60000 65536"/>
                <a:gd name="T12" fmla="*/ 3400 w 21600"/>
                <a:gd name="T13" fmla="*/ 5415 h 21600"/>
                <a:gd name="T14" fmla="*/ 18880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Text Box 23"/>
            <p:cNvSpPr txBox="1">
              <a:spLocks noChangeArrowheads="1"/>
            </p:cNvSpPr>
            <p:nvPr/>
          </p:nvSpPr>
          <p:spPr bwMode="auto">
            <a:xfrm>
              <a:off x="1017" y="2317"/>
              <a:ext cx="1334" cy="231"/>
            </a:xfrm>
            <a:prstGeom prst="rect">
              <a:avLst/>
            </a:prstGeom>
            <a:noFill/>
            <a:ln w="9525">
              <a:noFill/>
              <a:miter lim="800000"/>
              <a:headEnd/>
              <a:tailEnd/>
            </a:ln>
            <a:effectLst/>
          </p:spPr>
          <p:txBody>
            <a:bodyPr>
              <a:spAutoFit/>
            </a:bodyPr>
            <a:lstStyle/>
            <a:p>
              <a:pPr algn="r" fontAlgn="auto">
                <a:spcBef>
                  <a:spcPts val="0"/>
                </a:spcBef>
                <a:spcAft>
                  <a:spcPts val="0"/>
                </a:spcAft>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我们要去哪里？</a:t>
              </a:r>
            </a:p>
          </p:txBody>
        </p:sp>
        <p:sp>
          <p:nvSpPr>
            <p:cNvPr id="4110" name="AutoShape 24"/>
            <p:cNvSpPr>
              <a:spLocks noChangeArrowheads="1"/>
            </p:cNvSpPr>
            <p:nvPr/>
          </p:nvSpPr>
          <p:spPr bwMode="auto">
            <a:xfrm>
              <a:off x="3234" y="3271"/>
              <a:ext cx="412" cy="367"/>
            </a:xfrm>
            <a:custGeom>
              <a:avLst/>
              <a:gdLst>
                <a:gd name="T0" fmla="*/ 40961262 w 21600"/>
                <a:gd name="T1" fmla="*/ 0 h 21600"/>
                <a:gd name="T2" fmla="*/ 0 w 21600"/>
                <a:gd name="T3" fmla="*/ 36487338 h 21600"/>
                <a:gd name="T4" fmla="*/ 40961262 w 21600"/>
                <a:gd name="T5" fmla="*/ 36487338 h 21600"/>
                <a:gd name="T6" fmla="*/ 40961262 w 21600"/>
                <a:gd name="T7" fmla="*/ 36487338 h 21600"/>
                <a:gd name="T8" fmla="*/ 17694720 60000 65536"/>
                <a:gd name="T9" fmla="*/ 11796480 60000 65536"/>
                <a:gd name="T10" fmla="*/ 5898240 60000 65536"/>
                <a:gd name="T11" fmla="*/ 0 60000 65536"/>
                <a:gd name="T12" fmla="*/ 3355 w 21600"/>
                <a:gd name="T13" fmla="*/ 5415 h 21600"/>
                <a:gd name="T14" fmla="*/ 18926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Tree>
    <p:extLst>
      <p:ext uri="{BB962C8B-B14F-4D97-AF65-F5344CB8AC3E}">
        <p14:creationId xmlns:p14="http://schemas.microsoft.com/office/powerpoint/2010/main" val="3381637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4213" y="1479550"/>
            <a:ext cx="7488237" cy="3960813"/>
          </a:xfrm>
          <a:prstGeom prst="roundRect">
            <a:avLst>
              <a:gd name="adj" fmla="val 6713"/>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531" name="矩形 4"/>
          <p:cNvSpPr>
            <a:spLocks noChangeArrowheads="1"/>
          </p:cNvSpPr>
          <p:nvPr/>
        </p:nvSpPr>
        <p:spPr bwMode="auto">
          <a:xfrm>
            <a:off x="971550" y="573088"/>
            <a:ext cx="6648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4400" b="1">
                <a:latin typeface="微软雅黑" pitchFamily="34" charset="-122"/>
                <a:ea typeface="微软雅黑" pitchFamily="34" charset="-122"/>
              </a:rPr>
              <a:t>早期达标的原则</a:t>
            </a:r>
          </a:p>
        </p:txBody>
      </p:sp>
      <p:sp>
        <p:nvSpPr>
          <p:cNvPr id="22532" name="矩形 5"/>
          <p:cNvSpPr>
            <a:spLocks noChangeArrowheads="1"/>
          </p:cNvSpPr>
          <p:nvPr/>
        </p:nvSpPr>
        <p:spPr bwMode="auto">
          <a:xfrm>
            <a:off x="971550" y="2146300"/>
            <a:ext cx="7129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0850" indent="-450850"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华文行楷" pitchFamily="2" charset="-122"/>
                <a:ea typeface="华文行楷" pitchFamily="2" charset="-122"/>
              </a:rPr>
              <a:t>1</a:t>
            </a:r>
            <a:r>
              <a:rPr lang="zh-CN" altLang="en-US" sz="2400">
                <a:latin typeface="华文行楷" pitchFamily="2" charset="-122"/>
                <a:ea typeface="华文行楷" pitchFamily="2" charset="-122"/>
              </a:rPr>
              <a:t>、一般高血压患者：</a:t>
            </a:r>
            <a:r>
              <a:rPr lang="zh-CN" altLang="zh-CN" sz="2400">
                <a:latin typeface="华文行楷" pitchFamily="2" charset="-122"/>
                <a:ea typeface="华文行楷" pitchFamily="2" charset="-122"/>
              </a:rPr>
              <a:t>安全耐受的</a:t>
            </a:r>
            <a:r>
              <a:rPr lang="zh-CN" altLang="en-US" sz="2400">
                <a:latin typeface="华文行楷" pitchFamily="2" charset="-122"/>
                <a:ea typeface="华文行楷" pitchFamily="2" charset="-122"/>
              </a:rPr>
              <a:t>前提</a:t>
            </a:r>
            <a:r>
              <a:rPr lang="zh-CN" altLang="zh-CN" sz="2400">
                <a:latin typeface="华文行楷" pitchFamily="2" charset="-122"/>
                <a:ea typeface="华文行楷" pitchFamily="2" charset="-122"/>
              </a:rPr>
              <a:t>下，</a:t>
            </a:r>
            <a:r>
              <a:rPr lang="zh-CN" altLang="en-US" sz="2800" b="1">
                <a:solidFill>
                  <a:srgbClr val="FF0000"/>
                </a:solidFill>
                <a:latin typeface="华文行楷" pitchFamily="2" charset="-122"/>
                <a:ea typeface="华文行楷" pitchFamily="2" charset="-122"/>
              </a:rPr>
              <a:t>一个月内达标，</a:t>
            </a:r>
            <a:r>
              <a:rPr lang="zh-CN" altLang="zh-CN" sz="2800" b="1">
                <a:solidFill>
                  <a:srgbClr val="FF0000"/>
                </a:solidFill>
                <a:latin typeface="华文行楷" pitchFamily="2" charset="-122"/>
                <a:ea typeface="华文行楷" pitchFamily="2" charset="-122"/>
              </a:rPr>
              <a:t>尽早达标</a:t>
            </a:r>
            <a:r>
              <a:rPr lang="zh-CN" altLang="en-US" sz="2800">
                <a:solidFill>
                  <a:srgbClr val="FF0000"/>
                </a:solidFill>
                <a:latin typeface="华文行楷" pitchFamily="2" charset="-122"/>
                <a:ea typeface="华文行楷" pitchFamily="2" charset="-122"/>
              </a:rPr>
              <a:t>，</a:t>
            </a:r>
            <a:r>
              <a:rPr lang="zh-CN" altLang="en-US" sz="2400">
                <a:latin typeface="华文行楷" pitchFamily="2" charset="-122"/>
                <a:ea typeface="华文行楷" pitchFamily="2" charset="-122"/>
              </a:rPr>
              <a:t>长期达标</a:t>
            </a:r>
          </a:p>
        </p:txBody>
      </p:sp>
      <p:pic>
        <p:nvPicPr>
          <p:cNvPr id="7" name="Picture 2"/>
          <p:cNvPicPr>
            <a:picLocks noChangeAspect="1" noChangeArrowheads="1"/>
          </p:cNvPicPr>
          <p:nvPr/>
        </p:nvPicPr>
        <p:blipFill>
          <a:blip r:embed="rId2" cstate="print">
            <a:extLst/>
          </a:blip>
          <a:srcRect/>
          <a:stretch>
            <a:fillRect/>
          </a:stretch>
        </p:blipFill>
        <p:spPr bwMode="auto">
          <a:xfrm>
            <a:off x="3981708" y="4895944"/>
            <a:ext cx="1368152" cy="136815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2534" name="矩形 7"/>
          <p:cNvSpPr>
            <a:spLocks noChangeArrowheads="1"/>
          </p:cNvSpPr>
          <p:nvPr/>
        </p:nvSpPr>
        <p:spPr bwMode="auto">
          <a:xfrm>
            <a:off x="900113" y="3114675"/>
            <a:ext cx="7127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0850" indent="-450850"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华文行楷" pitchFamily="2" charset="-122"/>
                <a:ea typeface="华文行楷" pitchFamily="2" charset="-122"/>
              </a:rPr>
              <a:t>2</a:t>
            </a:r>
            <a:r>
              <a:rPr lang="zh-CN" altLang="en-US" sz="2400">
                <a:latin typeface="华文行楷" pitchFamily="2" charset="-122"/>
                <a:ea typeface="华文行楷" pitchFamily="2" charset="-122"/>
              </a:rPr>
              <a:t>、高危高血压患者：</a:t>
            </a:r>
            <a:r>
              <a:rPr lang="zh-CN" altLang="zh-CN" sz="2400">
                <a:latin typeface="华文行楷" pitchFamily="2" charset="-122"/>
                <a:ea typeface="华文行楷" pitchFamily="2" charset="-122"/>
              </a:rPr>
              <a:t>安全耐受的情况下</a:t>
            </a:r>
            <a:r>
              <a:rPr lang="zh-CN" altLang="en-US" sz="2400">
                <a:latin typeface="华文行楷" pitchFamily="2" charset="-122"/>
                <a:ea typeface="华文行楷" pitchFamily="2" charset="-122"/>
              </a:rPr>
              <a:t>，须更加积极治疗，更早达标</a:t>
            </a:r>
          </a:p>
        </p:txBody>
      </p:sp>
      <p:sp>
        <p:nvSpPr>
          <p:cNvPr id="22535" name="矩形 8"/>
          <p:cNvSpPr>
            <a:spLocks noChangeArrowheads="1"/>
          </p:cNvSpPr>
          <p:nvPr/>
        </p:nvSpPr>
        <p:spPr bwMode="auto">
          <a:xfrm>
            <a:off x="900113" y="4051300"/>
            <a:ext cx="712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0850" indent="-450850"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华文行楷" pitchFamily="2" charset="-122"/>
                <a:ea typeface="华文行楷" pitchFamily="2" charset="-122"/>
              </a:rPr>
              <a:t>3</a:t>
            </a:r>
            <a:r>
              <a:rPr lang="zh-CN" altLang="en-US" sz="2400">
                <a:latin typeface="华文行楷" pitchFamily="2" charset="-122"/>
                <a:ea typeface="华文行楷" pitchFamily="2" charset="-122"/>
              </a:rPr>
              <a:t>、对于耐受性较差的患者：达标时间可适当延长</a:t>
            </a:r>
          </a:p>
        </p:txBody>
      </p:sp>
      <p:sp>
        <p:nvSpPr>
          <p:cNvPr id="2" name="Rounded Rectangle 1"/>
          <p:cNvSpPr/>
          <p:nvPr/>
        </p:nvSpPr>
        <p:spPr>
          <a:xfrm>
            <a:off x="468313" y="2146300"/>
            <a:ext cx="8394700" cy="2519363"/>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25845613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3"/>
          <p:cNvSpPr>
            <a:spLocks noChangeArrowheads="1"/>
          </p:cNvSpPr>
          <p:nvPr/>
        </p:nvSpPr>
        <p:spPr bwMode="auto">
          <a:xfrm>
            <a:off x="1722438" y="1714500"/>
            <a:ext cx="64008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600" b="1">
                <a:latin typeface="华文行楷" pitchFamily="2" charset="-122"/>
                <a:ea typeface="华文行楷" pitchFamily="2" charset="-122"/>
              </a:rPr>
              <a:t>如何实现早期达标？</a:t>
            </a:r>
            <a:endParaRPr lang="en-US" altLang="zh-CN" sz="3600" b="1">
              <a:latin typeface="华文行楷" pitchFamily="2" charset="-122"/>
              <a:ea typeface="华文行楷" pitchFamily="2" charset="-122"/>
            </a:endParaRPr>
          </a:p>
          <a:p>
            <a:pPr eaLnBrk="1" hangingPunct="1">
              <a:spcBef>
                <a:spcPct val="0"/>
              </a:spcBef>
              <a:buFontTx/>
              <a:buNone/>
            </a:pPr>
            <a:r>
              <a:rPr lang="zh-CN" altLang="en-US" b="1">
                <a:latin typeface="华文行楷" pitchFamily="2" charset="-122"/>
                <a:ea typeface="华文行楷" pitchFamily="2" charset="-122"/>
              </a:rPr>
              <a:t>方法之一：</a:t>
            </a:r>
          </a:p>
        </p:txBody>
      </p:sp>
      <p:pic>
        <p:nvPicPr>
          <p:cNvPr id="23555" name="Picture 2" descr="C:\Users\admin\Pictures\image.baidu.com\779917_080552041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 y="993775"/>
            <a:ext cx="1119188"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p:cNvSpPr/>
          <p:nvPr/>
        </p:nvSpPr>
        <p:spPr bwMode="auto">
          <a:xfrm>
            <a:off x="684213" y="3078163"/>
            <a:ext cx="8170862" cy="143986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p>
        </p:txBody>
      </p:sp>
      <p:sp>
        <p:nvSpPr>
          <p:cNvPr id="23557" name="Rectangle 1"/>
          <p:cNvSpPr>
            <a:spLocks noChangeArrowheads="1"/>
          </p:cNvSpPr>
          <p:nvPr/>
        </p:nvSpPr>
        <p:spPr bwMode="auto">
          <a:xfrm>
            <a:off x="250825" y="3505200"/>
            <a:ext cx="8607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pitchFamily="2" charset="-122"/>
              </a:defRPr>
            </a:lvl1pPr>
            <a:lvl2pPr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defTabSz="914400" eaLnBrk="1" hangingPunct="1">
              <a:spcBef>
                <a:spcPct val="0"/>
              </a:spcBef>
              <a:buFontTx/>
              <a:buNone/>
            </a:pPr>
            <a:r>
              <a:rPr lang="zh-CN" altLang="en-US" b="1">
                <a:latin typeface="微软雅黑" pitchFamily="34" charset="-122"/>
                <a:ea typeface="微软雅黑" pitchFamily="34" charset="-122"/>
                <a:cs typeface="Times New Roman" pitchFamily="18" charset="0"/>
              </a:rPr>
              <a:t>选取达标</a:t>
            </a:r>
            <a:r>
              <a:rPr lang="en-US" altLang="zh-CN" b="1">
                <a:latin typeface="微软雅黑" pitchFamily="34" charset="-122"/>
                <a:ea typeface="微软雅黑" pitchFamily="34" charset="-122"/>
                <a:cs typeface="Times New Roman" pitchFamily="18" charset="0"/>
              </a:rPr>
              <a:t> </a:t>
            </a:r>
            <a:r>
              <a:rPr lang="zh-CN" altLang="en-US" sz="3200" b="1">
                <a:solidFill>
                  <a:srgbClr val="C00000"/>
                </a:solidFill>
                <a:latin typeface="微软雅黑" pitchFamily="34" charset="-122"/>
                <a:ea typeface="微软雅黑" pitchFamily="34" charset="-122"/>
                <a:cs typeface="Times New Roman" pitchFamily="18" charset="0"/>
              </a:rPr>
              <a:t>疗效好，起效快</a:t>
            </a:r>
            <a:r>
              <a:rPr lang="en-US" altLang="zh-CN" sz="3200" b="1">
                <a:latin typeface="微软雅黑" pitchFamily="34" charset="-122"/>
                <a:ea typeface="微软雅黑" pitchFamily="34" charset="-122"/>
                <a:cs typeface="Times New Roman" pitchFamily="18" charset="0"/>
              </a:rPr>
              <a:t> </a:t>
            </a:r>
            <a:r>
              <a:rPr lang="zh-CN" altLang="en-US" b="1">
                <a:latin typeface="微软雅黑" pitchFamily="34" charset="-122"/>
                <a:ea typeface="微软雅黑" pitchFamily="34" charset="-122"/>
                <a:cs typeface="Times New Roman" pitchFamily="18" charset="0"/>
              </a:rPr>
              <a:t>的药物组成治疗方案</a:t>
            </a:r>
            <a:endParaRPr lang="en-US" altLang="zh-CN" b="1">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18512118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3"/>
          <p:cNvSpPr>
            <a:spLocks noChangeArrowheads="1"/>
          </p:cNvSpPr>
          <p:nvPr/>
        </p:nvSpPr>
        <p:spPr bwMode="auto">
          <a:xfrm>
            <a:off x="2051050" y="1562100"/>
            <a:ext cx="57102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600">
                <a:latin typeface="华文行楷" pitchFamily="2" charset="-122"/>
                <a:ea typeface="华文行楷" pitchFamily="2" charset="-122"/>
              </a:rPr>
              <a:t>如何实现早期达标？</a:t>
            </a:r>
            <a:endParaRPr lang="en-US" altLang="zh-CN" sz="3600">
              <a:latin typeface="华文行楷" pitchFamily="2" charset="-122"/>
              <a:ea typeface="华文行楷" pitchFamily="2" charset="-122"/>
            </a:endParaRPr>
          </a:p>
          <a:p>
            <a:pPr eaLnBrk="1" hangingPunct="1">
              <a:spcBef>
                <a:spcPct val="0"/>
              </a:spcBef>
              <a:buFontTx/>
              <a:buNone/>
            </a:pPr>
            <a:r>
              <a:rPr lang="zh-CN" altLang="en-US" sz="3600">
                <a:latin typeface="华文行楷" pitchFamily="2" charset="-122"/>
                <a:ea typeface="华文行楷" pitchFamily="2" charset="-122"/>
              </a:rPr>
              <a:t>方法之二：</a:t>
            </a:r>
          </a:p>
        </p:txBody>
      </p:sp>
      <p:pic>
        <p:nvPicPr>
          <p:cNvPr id="26627" name="Picture 2" descr="C:\Users\admin\Pictures\image.baidu.com\779917_080552041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825" y="722313"/>
            <a:ext cx="11191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p:cNvSpPr/>
          <p:nvPr/>
        </p:nvSpPr>
        <p:spPr bwMode="auto">
          <a:xfrm>
            <a:off x="504825" y="2852738"/>
            <a:ext cx="8170863" cy="143986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p>
        </p:txBody>
      </p:sp>
      <p:sp>
        <p:nvSpPr>
          <p:cNvPr id="26629" name="Rectangle 1"/>
          <p:cNvSpPr>
            <a:spLocks noChangeArrowheads="1"/>
          </p:cNvSpPr>
          <p:nvPr/>
        </p:nvSpPr>
        <p:spPr bwMode="auto">
          <a:xfrm>
            <a:off x="755650" y="3203575"/>
            <a:ext cx="6519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pitchFamily="2" charset="-122"/>
              </a:defRPr>
            </a:lvl1pPr>
            <a:lvl2pPr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spcBef>
                <a:spcPct val="0"/>
              </a:spcBef>
              <a:buFontTx/>
              <a:buNone/>
            </a:pPr>
            <a:r>
              <a:rPr lang="zh-CN" altLang="zh-CN" b="1">
                <a:latin typeface="微软雅黑" pitchFamily="34" charset="-122"/>
                <a:ea typeface="微软雅黑" pitchFamily="34" charset="-122"/>
              </a:rPr>
              <a:t>对于需</a:t>
            </a:r>
            <a:r>
              <a:rPr lang="zh-CN" altLang="en-US" b="1">
                <a:latin typeface="微软雅黑" pitchFamily="34" charset="-122"/>
                <a:ea typeface="微软雅黑" pitchFamily="34" charset="-122"/>
              </a:rPr>
              <a:t>要</a:t>
            </a:r>
            <a:r>
              <a:rPr lang="zh-CN" altLang="zh-CN" b="1">
                <a:latin typeface="微软雅黑" pitchFamily="34" charset="-122"/>
                <a:ea typeface="微软雅黑" pitchFamily="34" charset="-122"/>
              </a:rPr>
              <a:t>更快达标的患者，</a:t>
            </a:r>
            <a:r>
              <a:rPr lang="zh-CN" altLang="zh-CN" sz="3200" b="1">
                <a:solidFill>
                  <a:srgbClr val="FF0000"/>
                </a:solidFill>
                <a:latin typeface="微软雅黑" pitchFamily="34" charset="-122"/>
                <a:ea typeface="微软雅黑" pitchFamily="34" charset="-122"/>
              </a:rPr>
              <a:t>联合</a:t>
            </a:r>
            <a:r>
              <a:rPr lang="zh-CN" altLang="zh-CN" b="1">
                <a:latin typeface="微软雅黑" pitchFamily="34" charset="-122"/>
                <a:ea typeface="微软雅黑" pitchFamily="34" charset="-122"/>
              </a:rPr>
              <a:t>治疗</a:t>
            </a:r>
          </a:p>
        </p:txBody>
      </p:sp>
    </p:spTree>
    <p:extLst>
      <p:ext uri="{BB962C8B-B14F-4D97-AF65-F5344CB8AC3E}">
        <p14:creationId xmlns:p14="http://schemas.microsoft.com/office/powerpoint/2010/main" val="26376225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3429000"/>
            <a:ext cx="515143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标题 1"/>
          <p:cNvSpPr>
            <a:spLocks noGrp="1"/>
          </p:cNvSpPr>
          <p:nvPr>
            <p:ph type="title"/>
          </p:nvPr>
        </p:nvSpPr>
        <p:spPr/>
        <p:txBody>
          <a:bodyPr/>
          <a:lstStyle/>
          <a:p>
            <a:pPr eaLnBrk="1" hangingPunct="1"/>
            <a:r>
              <a:rPr lang="zh-CN" altLang="en-US" smtClean="0"/>
              <a:t>早期血压达标，患者依从性更高</a:t>
            </a:r>
          </a:p>
        </p:txBody>
      </p:sp>
      <p:sp>
        <p:nvSpPr>
          <p:cNvPr id="29700" name="矩形 3"/>
          <p:cNvSpPr>
            <a:spLocks noChangeArrowheads="1"/>
          </p:cNvSpPr>
          <p:nvPr/>
        </p:nvSpPr>
        <p:spPr bwMode="auto">
          <a:xfrm>
            <a:off x="7099300" y="6543675"/>
            <a:ext cx="1752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200">
                <a:latin typeface="Arial" charset="0"/>
                <a:cs typeface="Arial" charset="0"/>
              </a:rPr>
              <a:t>AJH 2001; 14:286–292</a:t>
            </a:r>
          </a:p>
        </p:txBody>
      </p:sp>
      <p:pic>
        <p:nvPicPr>
          <p:cNvPr id="2970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00213"/>
            <a:ext cx="44735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2695" name="Picture 7"/>
          <p:cNvPicPr>
            <a:picLocks noChangeAspect="1" noChangeArrowheads="1"/>
          </p:cNvPicPr>
          <p:nvPr/>
        </p:nvPicPr>
        <p:blipFill>
          <a:blip r:embed="rId4"/>
          <a:srcRect/>
          <a:stretch>
            <a:fillRect/>
          </a:stretch>
        </p:blipFill>
        <p:spPr bwMode="auto">
          <a:xfrm>
            <a:off x="560388" y="2384425"/>
            <a:ext cx="2787650" cy="3708400"/>
          </a:xfrm>
          <a:prstGeom prst="rect">
            <a:avLst/>
          </a:prstGeom>
          <a:noFill/>
          <a:ln w="9525">
            <a:solidFill>
              <a:schemeClr val="bg1">
                <a:lumMod val="75000"/>
              </a:schemeClr>
            </a:solidFill>
            <a:miter lim="800000"/>
            <a:headEnd/>
            <a:tailEnd/>
          </a:ln>
        </p:spPr>
      </p:pic>
      <p:sp>
        <p:nvSpPr>
          <p:cNvPr id="14" name="矩形 13"/>
          <p:cNvSpPr/>
          <p:nvPr/>
        </p:nvSpPr>
        <p:spPr>
          <a:xfrm>
            <a:off x="490538" y="2312988"/>
            <a:ext cx="8402637" cy="3924300"/>
          </a:xfrm>
          <a:prstGeom prst="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Arial" pitchFamily="34" charset="0"/>
              <a:cs typeface="Arial" pitchFamily="34" charset="0"/>
            </a:endParaRPr>
          </a:p>
        </p:txBody>
      </p:sp>
      <p:pic>
        <p:nvPicPr>
          <p:cNvPr id="297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1238" y="2565400"/>
            <a:ext cx="37576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组合 27"/>
          <p:cNvGrpSpPr>
            <a:grpSpLocks/>
          </p:cNvGrpSpPr>
          <p:nvPr/>
        </p:nvGrpSpPr>
        <p:grpSpPr bwMode="auto">
          <a:xfrm>
            <a:off x="3603625" y="2565400"/>
            <a:ext cx="5157788" cy="3311525"/>
            <a:chOff x="3604242" y="2564904"/>
            <a:chExt cx="5156851" cy="3312368"/>
          </a:xfrm>
        </p:grpSpPr>
        <p:grpSp>
          <p:nvGrpSpPr>
            <p:cNvPr id="29711" name="组合 18"/>
            <p:cNvGrpSpPr>
              <a:grpSpLocks/>
            </p:cNvGrpSpPr>
            <p:nvPr/>
          </p:nvGrpSpPr>
          <p:grpSpPr bwMode="auto">
            <a:xfrm>
              <a:off x="3604242" y="3458148"/>
              <a:ext cx="5000206" cy="2419124"/>
              <a:chOff x="4355976" y="1643042"/>
              <a:chExt cx="5000206" cy="2419124"/>
            </a:xfrm>
          </p:grpSpPr>
          <p:sp>
            <p:nvSpPr>
              <p:cNvPr id="20" name="矩形 19"/>
              <p:cNvSpPr/>
              <p:nvPr/>
            </p:nvSpPr>
            <p:spPr>
              <a:xfrm>
                <a:off x="4355976" y="1643788"/>
                <a:ext cx="4999716" cy="2418378"/>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latin typeface="Arial" pitchFamily="34" charset="0"/>
                  <a:cs typeface="Arial" pitchFamily="34" charset="0"/>
                </a:endParaRPr>
              </a:p>
            </p:txBody>
          </p:sp>
          <p:sp>
            <p:nvSpPr>
              <p:cNvPr id="29714" name="矩形 20"/>
              <p:cNvSpPr>
                <a:spLocks noChangeArrowheads="1"/>
              </p:cNvSpPr>
              <p:nvPr/>
            </p:nvSpPr>
            <p:spPr bwMode="auto">
              <a:xfrm>
                <a:off x="4536504" y="2151049"/>
                <a:ext cx="4572000" cy="79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20000"/>
                  </a:lnSpc>
                  <a:spcBef>
                    <a:spcPct val="0"/>
                  </a:spcBef>
                </a:pPr>
                <a:r>
                  <a:rPr lang="zh-CN" altLang="en-US" sz="2000">
                    <a:latin typeface="Arial" charset="0"/>
                    <a:ea typeface="黑体" pitchFamily="49" charset="-122"/>
                    <a:cs typeface="Arial" charset="0"/>
                  </a:rPr>
                  <a:t>如果服药后疗效不佳，患者可能会怀疑药物是不是真的有效，并自行停药。</a:t>
                </a:r>
              </a:p>
            </p:txBody>
          </p:sp>
        </p:grpSp>
        <p:pic>
          <p:nvPicPr>
            <p:cNvPr id="297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320" y="2564904"/>
              <a:ext cx="1308773" cy="132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组合 26"/>
          <p:cNvGrpSpPr>
            <a:grpSpLocks/>
          </p:cNvGrpSpPr>
          <p:nvPr/>
        </p:nvGrpSpPr>
        <p:grpSpPr bwMode="auto">
          <a:xfrm>
            <a:off x="3635375" y="2420938"/>
            <a:ext cx="5145088" cy="3455987"/>
            <a:chOff x="3635896" y="2420888"/>
            <a:chExt cx="5143822" cy="3456384"/>
          </a:xfrm>
        </p:grpSpPr>
        <p:grpSp>
          <p:nvGrpSpPr>
            <p:cNvPr id="29707" name="组合 16"/>
            <p:cNvGrpSpPr>
              <a:grpSpLocks/>
            </p:cNvGrpSpPr>
            <p:nvPr/>
          </p:nvGrpSpPr>
          <p:grpSpPr bwMode="auto">
            <a:xfrm>
              <a:off x="3635896" y="3458148"/>
              <a:ext cx="5000206" cy="2419124"/>
              <a:chOff x="4355976" y="1643042"/>
              <a:chExt cx="5000206" cy="2419124"/>
            </a:xfrm>
          </p:grpSpPr>
          <p:sp>
            <p:nvSpPr>
              <p:cNvPr id="25" name="矩形 24"/>
              <p:cNvSpPr/>
              <p:nvPr/>
            </p:nvSpPr>
            <p:spPr>
              <a:xfrm>
                <a:off x="4355976" y="1642538"/>
                <a:ext cx="5000982" cy="2419628"/>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latin typeface="Arial" pitchFamily="34" charset="0"/>
                  <a:cs typeface="Arial" pitchFamily="34" charset="0"/>
                </a:endParaRPr>
              </a:p>
            </p:txBody>
          </p:sp>
          <p:sp>
            <p:nvSpPr>
              <p:cNvPr id="29710" name="矩形 25"/>
              <p:cNvSpPr>
                <a:spLocks noChangeArrowheads="1"/>
              </p:cNvSpPr>
              <p:nvPr/>
            </p:nvSpPr>
            <p:spPr bwMode="auto">
              <a:xfrm>
                <a:off x="4536504" y="1899099"/>
                <a:ext cx="4572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20000"/>
                  </a:lnSpc>
                  <a:spcBef>
                    <a:spcPct val="0"/>
                  </a:spcBef>
                </a:pPr>
                <a:r>
                  <a:rPr lang="zh-CN" altLang="en-US" sz="2000" b="1">
                    <a:solidFill>
                      <a:srgbClr val="C00000"/>
                    </a:solidFill>
                    <a:latin typeface="Arial" charset="0"/>
                    <a:ea typeface="黑体" pitchFamily="49" charset="-122"/>
                    <a:cs typeface="Arial" charset="0"/>
                  </a:rPr>
                  <a:t>数周内达标</a:t>
                </a:r>
                <a:r>
                  <a:rPr lang="zh-CN" altLang="en-US" sz="2000">
                    <a:latin typeface="Arial" charset="0"/>
                    <a:ea typeface="黑体" pitchFamily="49" charset="-122"/>
                    <a:cs typeface="Arial" charset="0"/>
                  </a:rPr>
                  <a:t>比数月内达标，患者</a:t>
                </a:r>
                <a:r>
                  <a:rPr lang="zh-CN" altLang="en-US" sz="2000" b="1">
                    <a:solidFill>
                      <a:srgbClr val="C00000"/>
                    </a:solidFill>
                    <a:latin typeface="Arial" charset="0"/>
                    <a:ea typeface="黑体" pitchFamily="49" charset="-122"/>
                    <a:cs typeface="Arial" charset="0"/>
                  </a:rPr>
                  <a:t>依从性更高</a:t>
                </a:r>
                <a:r>
                  <a:rPr lang="zh-CN" altLang="en-US" sz="2000">
                    <a:latin typeface="Arial" charset="0"/>
                    <a:ea typeface="黑体" pitchFamily="49" charset="-122"/>
                    <a:cs typeface="Arial" charset="0"/>
                  </a:rPr>
                  <a:t>。当在治疗初期，血压有明显下降，最好是达标时，表明治疗的效果和服药的重要性得到肯定，这会对患者产生积极的心理影响。</a:t>
                </a:r>
                <a:endParaRPr lang="en-US" altLang="zh-CN" sz="2000">
                  <a:latin typeface="Arial" charset="0"/>
                  <a:ea typeface="黑体" pitchFamily="49" charset="-122"/>
                  <a:cs typeface="Arial" charset="0"/>
                </a:endParaRPr>
              </a:p>
            </p:txBody>
          </p:sp>
        </p:grpSp>
        <p:pic>
          <p:nvPicPr>
            <p:cNvPr id="29708"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312" y="2420888"/>
              <a:ext cx="1399406" cy="1280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45346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heckerboard(across)">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checkerboard(across)">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extLst/>
          </a:blip>
          <a:srcRect/>
          <a:stretch>
            <a:fillRect/>
          </a:stretch>
        </p:blipFill>
        <p:spPr bwMode="auto">
          <a:xfrm rot="21350584">
            <a:off x="399854" y="1080917"/>
            <a:ext cx="3379522" cy="2228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18" name="Picture 2"/>
          <p:cNvPicPr>
            <a:picLocks noChangeAspect="1" noChangeArrowheads="1"/>
          </p:cNvPicPr>
          <p:nvPr/>
        </p:nvPicPr>
        <p:blipFill>
          <a:blip r:embed="rId3" cstate="print">
            <a:extLst/>
          </a:blip>
          <a:srcRect/>
          <a:stretch>
            <a:fillRect/>
          </a:stretch>
        </p:blipFill>
        <p:spPr bwMode="auto">
          <a:xfrm>
            <a:off x="459515" y="3674838"/>
            <a:ext cx="3396188" cy="2364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748" name="Rectangle 5"/>
          <p:cNvSpPr>
            <a:spLocks noChangeArrowheads="1"/>
          </p:cNvSpPr>
          <p:nvPr/>
        </p:nvSpPr>
        <p:spPr bwMode="auto">
          <a:xfrm>
            <a:off x="4706938" y="1644650"/>
            <a:ext cx="396875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nSpc>
                <a:spcPct val="120000"/>
              </a:lnSpc>
              <a:spcBef>
                <a:spcPct val="0"/>
              </a:spcBef>
              <a:buFontTx/>
              <a:buNone/>
            </a:pPr>
            <a:r>
              <a:rPr lang="zh-CN" altLang="en-US" sz="2000">
                <a:latin typeface="Arial" charset="0"/>
                <a:ea typeface="黑体" pitchFamily="49" charset="-122"/>
                <a:cs typeface="Arial" charset="0"/>
              </a:rPr>
              <a:t>早期有效的降压治疗可以提高患者信心，提高患者治疗的积极性和依从性，减少停药率，从而提高降压疗效，减少心血管事件。</a:t>
            </a:r>
          </a:p>
        </p:txBody>
      </p:sp>
      <p:pic>
        <p:nvPicPr>
          <p:cNvPr id="9222" name="Picture 6"/>
          <p:cNvPicPr>
            <a:picLocks noChangeAspect="1" noChangeArrowheads="1"/>
          </p:cNvPicPr>
          <p:nvPr/>
        </p:nvPicPr>
        <p:blipFill>
          <a:blip r:embed="rId4" cstate="print">
            <a:extLst/>
          </a:blip>
          <a:srcRect/>
          <a:stretch>
            <a:fillRect/>
          </a:stretch>
        </p:blipFill>
        <p:spPr bwMode="auto">
          <a:xfrm rot="319764">
            <a:off x="4624998" y="3558203"/>
            <a:ext cx="3380503" cy="2849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86912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r>
              <a:rPr lang="zh-CN" altLang="en-US" smtClean="0"/>
              <a:t>高血压的随访管理</a:t>
            </a:r>
          </a:p>
        </p:txBody>
      </p:sp>
      <p:sp>
        <p:nvSpPr>
          <p:cNvPr id="4" name="Rectangle 3"/>
          <p:cNvSpPr txBox="1">
            <a:spLocks noChangeArrowheads="1"/>
          </p:cNvSpPr>
          <p:nvPr/>
        </p:nvSpPr>
        <p:spPr bwMode="auto">
          <a:xfrm>
            <a:off x="596900" y="1371600"/>
            <a:ext cx="5340350" cy="4684713"/>
          </a:xfrm>
          <a:prstGeom prst="rect">
            <a:avLst/>
          </a:prstGeom>
          <a:noFill/>
          <a:ln w="9525">
            <a:noFill/>
            <a:miter lim="800000"/>
            <a:headEnd/>
            <a:tailEnd/>
          </a:ln>
          <a:effectLst/>
        </p:spPr>
        <p:txBody>
          <a:bodyPr lIns="0" rIns="0"/>
          <a:lstStyle/>
          <a:p>
            <a:pPr marL="190500" indent="-190500" defTabSz="914400" eaLnBrk="0" hangingPunct="0">
              <a:lnSpc>
                <a:spcPct val="150000"/>
              </a:lnSpc>
              <a:spcBef>
                <a:spcPts val="0"/>
              </a:spcBef>
              <a:buClr>
                <a:schemeClr val="accent1"/>
              </a:buClr>
              <a:buFont typeface="Wingdings" pitchFamily="2" charset="2"/>
              <a:buNone/>
              <a:defRPr/>
            </a:pPr>
            <a:r>
              <a:rPr lang="zh-CN" altLang="en-US" sz="2000" b="1" kern="0" dirty="0">
                <a:latin typeface="Times New Roman" pitchFamily="18" charset="0"/>
                <a:ea typeface="微软雅黑" pitchFamily="34" charset="-122"/>
                <a:cs typeface="Times New Roman" pitchFamily="18" charset="0"/>
              </a:rPr>
              <a:t>管理对象</a:t>
            </a:r>
          </a:p>
          <a:p>
            <a:pPr marL="190500" indent="-190500" defTabSz="914400" eaLnBrk="0" hangingPunct="0">
              <a:lnSpc>
                <a:spcPct val="150000"/>
              </a:lnSpc>
              <a:spcBef>
                <a:spcPts val="0"/>
              </a:spcBef>
              <a:buClr>
                <a:schemeClr val="accent1"/>
              </a:buClr>
              <a:buFont typeface="Wingdings" pitchFamily="2" charset="2"/>
              <a:buChar char="§"/>
              <a:defRPr/>
            </a:pPr>
            <a:r>
              <a:rPr lang="zh-CN" altLang="en-US" kern="0" dirty="0">
                <a:latin typeface="Times New Roman" pitchFamily="18" charset="0"/>
                <a:ea typeface="微软雅黑" pitchFamily="34" charset="-122"/>
                <a:cs typeface="Times New Roman" pitchFamily="18" charset="0"/>
              </a:rPr>
              <a:t>在社区居住的</a:t>
            </a:r>
            <a:r>
              <a:rPr lang="en-US" altLang="zh-CN" kern="0" dirty="0">
                <a:latin typeface="Times New Roman" pitchFamily="18" charset="0"/>
                <a:ea typeface="微软雅黑" pitchFamily="34" charset="-122"/>
                <a:cs typeface="Times New Roman" pitchFamily="18" charset="0"/>
              </a:rPr>
              <a:t>35</a:t>
            </a:r>
            <a:r>
              <a:rPr lang="zh-CN" altLang="en-US" kern="0" dirty="0">
                <a:latin typeface="Times New Roman" pitchFamily="18" charset="0"/>
                <a:ea typeface="微软雅黑" pitchFamily="34" charset="-122"/>
                <a:cs typeface="Times New Roman" pitchFamily="18" charset="0"/>
              </a:rPr>
              <a:t>岁及以上的高血压患者。</a:t>
            </a:r>
            <a:endParaRPr lang="en-US" altLang="zh-CN" kern="0" dirty="0">
              <a:latin typeface="Times New Roman" pitchFamily="18" charset="0"/>
              <a:ea typeface="微软雅黑" pitchFamily="34" charset="-122"/>
              <a:cs typeface="Times New Roman" pitchFamily="18" charset="0"/>
            </a:endParaRPr>
          </a:p>
          <a:p>
            <a:pPr marL="190500" indent="-190500" defTabSz="914400" eaLnBrk="0" hangingPunct="0">
              <a:lnSpc>
                <a:spcPct val="150000"/>
              </a:lnSpc>
              <a:spcBef>
                <a:spcPts val="1200"/>
              </a:spcBef>
              <a:buClr>
                <a:schemeClr val="accent1"/>
              </a:buClr>
              <a:defRPr/>
            </a:pPr>
            <a:r>
              <a:rPr lang="zh-CN" altLang="en-US" sz="2000" b="1" kern="0" dirty="0">
                <a:latin typeface="Times New Roman" pitchFamily="18" charset="0"/>
                <a:ea typeface="微软雅黑" pitchFamily="34" charset="-122"/>
                <a:cs typeface="Times New Roman" pitchFamily="18" charset="0"/>
              </a:rPr>
              <a:t>随访次数</a:t>
            </a:r>
          </a:p>
          <a:p>
            <a:pPr marL="190500" indent="-190500" defTabSz="914400" eaLnBrk="0" hangingPunct="0">
              <a:lnSpc>
                <a:spcPct val="150000"/>
              </a:lnSpc>
              <a:spcBef>
                <a:spcPts val="0"/>
              </a:spcBef>
              <a:buClr>
                <a:schemeClr val="accent1"/>
              </a:buClr>
              <a:buFont typeface="Wingdings" pitchFamily="2" charset="2"/>
              <a:buChar char="§"/>
              <a:defRPr/>
            </a:pPr>
            <a:r>
              <a:rPr lang="zh-CN" altLang="en-US" kern="0" dirty="0">
                <a:latin typeface="Times New Roman" pitchFamily="18" charset="0"/>
                <a:ea typeface="微软雅黑" pitchFamily="34" charset="-122"/>
                <a:cs typeface="Times New Roman" pitchFamily="18" charset="0"/>
              </a:rPr>
              <a:t>对原发性高血压患者，乡镇卫生院、村卫生室、社区卫生服务中心（站）每年要提供至少</a:t>
            </a:r>
            <a:r>
              <a:rPr lang="en-US" altLang="zh-CN" kern="0" dirty="0">
                <a:latin typeface="Times New Roman" pitchFamily="18" charset="0"/>
                <a:ea typeface="微软雅黑" pitchFamily="34" charset="-122"/>
                <a:cs typeface="Times New Roman" pitchFamily="18" charset="0"/>
              </a:rPr>
              <a:t>4</a:t>
            </a:r>
            <a:r>
              <a:rPr lang="zh-CN" altLang="en-US" kern="0" dirty="0">
                <a:latin typeface="Times New Roman" pitchFamily="18" charset="0"/>
                <a:ea typeface="微软雅黑" pitchFamily="34" charset="-122"/>
                <a:cs typeface="Times New Roman" pitchFamily="18" charset="0"/>
              </a:rPr>
              <a:t>次面</a:t>
            </a:r>
            <a:endParaRPr lang="en-US" altLang="zh-CN" kern="0" dirty="0">
              <a:latin typeface="Times New Roman" pitchFamily="18" charset="0"/>
              <a:ea typeface="微软雅黑" pitchFamily="34" charset="-122"/>
              <a:cs typeface="Times New Roman" pitchFamily="18" charset="0"/>
            </a:endParaRPr>
          </a:p>
          <a:p>
            <a:pPr marL="190500" indent="-190500" defTabSz="914400" eaLnBrk="0" hangingPunct="0">
              <a:lnSpc>
                <a:spcPct val="150000"/>
              </a:lnSpc>
              <a:spcBef>
                <a:spcPts val="0"/>
              </a:spcBef>
              <a:buClr>
                <a:schemeClr val="accent1"/>
              </a:buClr>
              <a:buFont typeface="Wingdings" pitchFamily="2" charset="2"/>
              <a:buNone/>
              <a:defRPr/>
            </a:pPr>
            <a:r>
              <a:rPr lang="en-US" altLang="zh-CN" kern="0" dirty="0">
                <a:latin typeface="Times New Roman" pitchFamily="18" charset="0"/>
                <a:ea typeface="微软雅黑" pitchFamily="34" charset="-122"/>
                <a:cs typeface="Times New Roman" pitchFamily="18" charset="0"/>
              </a:rPr>
              <a:t>      </a:t>
            </a:r>
            <a:r>
              <a:rPr lang="zh-CN" altLang="en-US" kern="0" dirty="0">
                <a:latin typeface="Times New Roman" pitchFamily="18" charset="0"/>
                <a:ea typeface="微软雅黑" pitchFamily="34" charset="-122"/>
                <a:cs typeface="Times New Roman" pitchFamily="18" charset="0"/>
              </a:rPr>
              <a:t>对面的随访 </a:t>
            </a:r>
            <a:endParaRPr lang="en-US" altLang="zh-CN" kern="0" dirty="0">
              <a:latin typeface="Times New Roman" pitchFamily="18" charset="0"/>
              <a:ea typeface="微软雅黑" pitchFamily="34" charset="-122"/>
              <a:cs typeface="Times New Roman" pitchFamily="18" charset="0"/>
            </a:endParaRPr>
          </a:p>
          <a:p>
            <a:pPr marL="190500" indent="-190500" defTabSz="914400" eaLnBrk="0" hangingPunct="0">
              <a:lnSpc>
                <a:spcPct val="150000"/>
              </a:lnSpc>
              <a:spcBef>
                <a:spcPts val="1200"/>
              </a:spcBef>
              <a:buClr>
                <a:schemeClr val="accent1"/>
              </a:buClr>
              <a:buFont typeface="Wingdings" pitchFamily="2" charset="2"/>
              <a:buNone/>
              <a:defRPr/>
            </a:pPr>
            <a:r>
              <a:rPr lang="zh-CN" altLang="en-US" sz="2000" b="1" kern="0" dirty="0">
                <a:latin typeface="Times New Roman" pitchFamily="18" charset="0"/>
                <a:ea typeface="微软雅黑" pitchFamily="34" charset="-122"/>
                <a:cs typeface="Times New Roman" pitchFamily="18" charset="0"/>
              </a:rPr>
              <a:t>体检</a:t>
            </a:r>
          </a:p>
          <a:p>
            <a:pPr marL="190500" indent="-190500" defTabSz="914400" eaLnBrk="0" hangingPunct="0">
              <a:lnSpc>
                <a:spcPct val="150000"/>
              </a:lnSpc>
              <a:spcBef>
                <a:spcPts val="0"/>
              </a:spcBef>
              <a:buClr>
                <a:schemeClr val="accent1"/>
              </a:buClr>
              <a:buFont typeface="Wingdings" pitchFamily="2" charset="2"/>
              <a:buChar char="§"/>
              <a:defRPr/>
            </a:pPr>
            <a:r>
              <a:rPr lang="zh-CN" altLang="en-US" kern="0" dirty="0">
                <a:latin typeface="Times New Roman" pitchFamily="18" charset="0"/>
                <a:ea typeface="微软雅黑" pitchFamily="34" charset="-122"/>
                <a:cs typeface="Times New Roman" pitchFamily="18" charset="0"/>
              </a:rPr>
              <a:t>高血压患者每年至少进行一次较全面的健康检查，可与随访相结合</a:t>
            </a:r>
            <a:endParaRPr lang="zh-CN" altLang="en-US" sz="2000" kern="0" dirty="0">
              <a:latin typeface="Times New Roman" pitchFamily="18" charset="0"/>
              <a:ea typeface="微软雅黑" pitchFamily="34" charset="-122"/>
              <a:cs typeface="Times New Roman" pitchFamily="18" charset="0"/>
            </a:endParaRPr>
          </a:p>
          <a:p>
            <a:pPr marL="190500" indent="-190500" defTabSz="914400" eaLnBrk="0" hangingPunct="0">
              <a:lnSpc>
                <a:spcPct val="80000"/>
              </a:lnSpc>
              <a:spcBef>
                <a:spcPct val="40000"/>
              </a:spcBef>
              <a:buClr>
                <a:schemeClr val="accent1"/>
              </a:buClr>
              <a:buFont typeface="Wingdings" pitchFamily="2" charset="2"/>
              <a:buNone/>
              <a:defRPr/>
            </a:pPr>
            <a:r>
              <a:rPr lang="zh-CN" altLang="en-US" sz="2400" kern="0" dirty="0">
                <a:latin typeface="Times New Roman" pitchFamily="18" charset="0"/>
                <a:ea typeface="微软雅黑" pitchFamily="34" charset="-122"/>
                <a:cs typeface="Times New Roman" pitchFamily="18" charset="0"/>
              </a:rPr>
              <a:t>           </a:t>
            </a:r>
          </a:p>
          <a:p>
            <a:pPr marL="190500" indent="-190500" defTabSz="914400" eaLnBrk="0" hangingPunct="0">
              <a:lnSpc>
                <a:spcPct val="80000"/>
              </a:lnSpc>
              <a:spcBef>
                <a:spcPct val="40000"/>
              </a:spcBef>
              <a:buClr>
                <a:schemeClr val="accent1"/>
              </a:buClr>
              <a:buFont typeface="Wingdings" pitchFamily="2" charset="2"/>
              <a:buNone/>
              <a:defRPr/>
            </a:pPr>
            <a:endParaRPr lang="zh-CN" altLang="en-US" sz="2000" kern="0" dirty="0">
              <a:latin typeface="Times New Roman" pitchFamily="18" charset="0"/>
              <a:ea typeface="微软雅黑" pitchFamily="34" charset="-122"/>
              <a:cs typeface="Times New Roman" pitchFamily="18" charset="0"/>
            </a:endParaRPr>
          </a:p>
        </p:txBody>
      </p:sp>
      <p:pic>
        <p:nvPicPr>
          <p:cNvPr id="5" name="Picture 4"/>
          <p:cNvPicPr>
            <a:picLocks noChangeAspect="1" noChangeArrowheads="1"/>
          </p:cNvPicPr>
          <p:nvPr/>
        </p:nvPicPr>
        <p:blipFill>
          <a:blip r:embed="rId2"/>
          <a:srcRect l="5521" t="7886" b="6366"/>
          <a:stretch>
            <a:fillRect/>
          </a:stretch>
        </p:blipFill>
        <p:spPr bwMode="auto">
          <a:xfrm>
            <a:off x="5907088" y="1543050"/>
            <a:ext cx="2922587" cy="3771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6378676"/>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9250" y="215900"/>
            <a:ext cx="8515350" cy="600075"/>
          </a:xfrm>
        </p:spPr>
        <p:txBody>
          <a:bodyPr>
            <a:normAutofit fontScale="90000"/>
          </a:bodyPr>
          <a:lstStyle/>
          <a:p>
            <a:pPr eaLnBrk="1" hangingPunct="1">
              <a:defRPr/>
            </a:pPr>
            <a:r>
              <a:rPr lang="zh-CN" altLang="en-US" dirty="0" smtClean="0">
                <a:latin typeface="宋体" pitchFamily="2" charset="-122"/>
              </a:rPr>
              <a:t>高血压随访分层分级管理内容 </a:t>
            </a:r>
            <a:endParaRPr lang="zh-CN" altLang="en-US" dirty="0"/>
          </a:p>
        </p:txBody>
      </p:sp>
      <p:graphicFrame>
        <p:nvGraphicFramePr>
          <p:cNvPr id="4" name="Group 59"/>
          <p:cNvGraphicFramePr>
            <a:graphicFrameLocks noGrp="1"/>
          </p:cNvGraphicFramePr>
          <p:nvPr>
            <p:ph idx="4294967295"/>
          </p:nvPr>
        </p:nvGraphicFramePr>
        <p:xfrm>
          <a:off x="371475" y="1446213"/>
          <a:ext cx="8462963" cy="4719638"/>
        </p:xfrm>
        <a:graphic>
          <a:graphicData uri="http://schemas.openxmlformats.org/drawingml/2006/table">
            <a:tbl>
              <a:tblPr/>
              <a:tblGrid>
                <a:gridCol w="2010669"/>
                <a:gridCol w="1811778"/>
                <a:gridCol w="2175142"/>
                <a:gridCol w="2465374"/>
              </a:tblGrid>
              <a:tr h="39624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n-lt"/>
                          <a:ea typeface="微软雅黑" pitchFamily="34" charset="-122"/>
                          <a:cs typeface="Times New Roman" pitchFamily="18" charset="0"/>
                        </a:rPr>
                        <a:t>项目   </a:t>
                      </a:r>
                    </a:p>
                  </a:txBody>
                  <a:tcPr marL="91444" marR="91444" marT="45723" marB="45723" horzOverflow="overflow">
                    <a:lnL cap="flat">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n-lt"/>
                          <a:ea typeface="微软雅黑" pitchFamily="34" charset="-122"/>
                          <a:cs typeface="Times New Roman" pitchFamily="18" charset="0"/>
                        </a:rPr>
                        <a:t>一级管理</a:t>
                      </a:r>
                    </a:p>
                  </a:txBody>
                  <a:tcPr marL="91444" marR="91444" marT="45723" marB="45723"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n-lt"/>
                          <a:ea typeface="微软雅黑" pitchFamily="34" charset="-122"/>
                          <a:cs typeface="Times New Roman" pitchFamily="18" charset="0"/>
                        </a:rPr>
                        <a:t>二级管理</a:t>
                      </a:r>
                    </a:p>
                  </a:txBody>
                  <a:tcPr marL="91444" marR="91444" marT="45723" marB="45723"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n-lt"/>
                          <a:ea typeface="微软雅黑" pitchFamily="34" charset="-122"/>
                          <a:cs typeface="Times New Roman" pitchFamily="18" charset="0"/>
                        </a:rPr>
                        <a:t>三级管理</a:t>
                      </a:r>
                    </a:p>
                  </a:txBody>
                  <a:tcPr marL="91444" marR="91444" marT="45723" marB="45723" horzOverflow="overflow">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6">
                        <a:lumMod val="60000"/>
                        <a:lumOff val="40000"/>
                      </a:schemeClr>
                    </a:solidFill>
                  </a:tcPr>
                </a:tc>
              </a:tr>
              <a:tr h="39265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管理对象</a:t>
                      </a:r>
                    </a:p>
                  </a:txBody>
                  <a:tcPr marL="91444" marR="91444" marT="45723" marB="45723" horzOverflow="overflow">
                    <a:lnL cap="flat">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低危患者</a:t>
                      </a:r>
                    </a:p>
                  </a:txBody>
                  <a:tcPr marL="91444" marR="91444" marT="45723" marB="45723" horzOverflow="overflow">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lt"/>
                          <a:ea typeface="微软雅黑" pitchFamily="34" charset="-122"/>
                          <a:cs typeface="Times New Roman" pitchFamily="18" charset="0"/>
                        </a:rPr>
                        <a:t>中危患者</a:t>
                      </a:r>
                      <a:endPar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endParaRPr>
                    </a:p>
                  </a:txBody>
                  <a:tcPr marL="91444" marR="91444" marT="45723" marB="45723" horzOverflow="overflow">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lt"/>
                          <a:ea typeface="微软雅黑" pitchFamily="34" charset="-122"/>
                          <a:cs typeface="Times New Roman" pitchFamily="18" charset="0"/>
                        </a:rPr>
                        <a:t>高危患者</a:t>
                      </a:r>
                      <a:endPar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endParaRPr>
                    </a:p>
                  </a:txBody>
                  <a:tcPr marL="91444" marR="91444" marT="45723" marB="45723" horzOverflow="overflow">
                    <a:lnL>
                      <a:noFill/>
                    </a:lnL>
                    <a:lnR cap="flat">
                      <a:noFill/>
                    </a:lnR>
                    <a:lnT w="12700" cap="flat" cmpd="sng" algn="ctr">
                      <a:noFill/>
                      <a:prstDash val="solid"/>
                      <a:round/>
                      <a:headEnd type="none" w="med" len="med"/>
                      <a:tailEnd type="none" w="med" len="med"/>
                    </a:lnT>
                    <a:lnB>
                      <a:noFill/>
                    </a:lnB>
                    <a:lnTlToBr>
                      <a:noFill/>
                    </a:lnTlToBr>
                    <a:lnBlToTr>
                      <a:noFill/>
                    </a:lnBlToTr>
                    <a:noFill/>
                  </a:tcPr>
                </a:tc>
              </a:tr>
              <a:tr h="39496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lt"/>
                          <a:ea typeface="微软雅黑" pitchFamily="34" charset="-122"/>
                          <a:cs typeface="Times New Roman" pitchFamily="18" charset="0"/>
                        </a:rPr>
                        <a:t>建立健康档案</a:t>
                      </a:r>
                    </a:p>
                  </a:txBody>
                  <a:tcPr marL="91444" marR="91444" marT="45723" marB="45723"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立即</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立即</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立即</a:t>
                      </a:r>
                    </a:p>
                  </a:txBody>
                  <a:tcPr marL="91444" marR="91444" marT="45723" marB="45723" horzOverflow="overflow">
                    <a:lnL>
                      <a:noFill/>
                    </a:lnL>
                    <a:lnR cap="flat">
                      <a:noFill/>
                    </a:lnR>
                    <a:lnT>
                      <a:noFill/>
                    </a:lnT>
                    <a:lnB>
                      <a:noFill/>
                    </a:lnB>
                    <a:lnTlToBr>
                      <a:noFill/>
                    </a:lnTlToBr>
                    <a:lnBlToTr>
                      <a:noFill/>
                    </a:lnBlToTr>
                    <a:noFill/>
                  </a:tcPr>
                </a:tc>
              </a:tr>
              <a:tr h="39611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lt"/>
                          <a:ea typeface="微软雅黑" pitchFamily="34" charset="-122"/>
                          <a:cs typeface="Times New Roman" pitchFamily="18" charset="0"/>
                        </a:rPr>
                        <a:t>非药物治疗</a:t>
                      </a:r>
                    </a:p>
                  </a:txBody>
                  <a:tcPr marL="91444" marR="91444" marT="45723" marB="45723"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lt"/>
                          <a:ea typeface="微软雅黑" pitchFamily="34" charset="-122"/>
                          <a:cs typeface="Times New Roman" pitchFamily="18" charset="0"/>
                        </a:rPr>
                        <a:t>立即开始</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立即开始</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立即开始</a:t>
                      </a:r>
                    </a:p>
                  </a:txBody>
                  <a:tcPr marL="91444" marR="91444" marT="45723" marB="45723" horzOverflow="overflow">
                    <a:lnL>
                      <a:noFill/>
                    </a:lnL>
                    <a:lnR cap="flat">
                      <a:noFill/>
                    </a:lnR>
                    <a:lnT>
                      <a:noFill/>
                    </a:lnT>
                    <a:lnB>
                      <a:noFill/>
                    </a:lnB>
                    <a:lnTlToBr>
                      <a:noFill/>
                    </a:lnTlToBr>
                    <a:lnBlToTr>
                      <a:noFill/>
                    </a:lnBlToTr>
                    <a:noFill/>
                  </a:tcPr>
                </a:tc>
              </a:tr>
              <a:tr h="51819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lt"/>
                          <a:ea typeface="微软雅黑" pitchFamily="34" charset="-122"/>
                          <a:cs typeface="Times New Roman" pitchFamily="18" charset="0"/>
                        </a:rPr>
                        <a:t>药物治疗（初诊者）</a:t>
                      </a:r>
                    </a:p>
                  </a:txBody>
                  <a:tcPr marL="91444" marR="91444" marT="45723" marB="45723" horzOverflow="overflow">
                    <a:lnL cap="flat">
                      <a:noFill/>
                    </a:lnL>
                    <a:lnR>
                      <a:noFill/>
                    </a:lnR>
                    <a:lnT>
                      <a:noFill/>
                    </a:lnT>
                    <a:lnB>
                      <a:noFill/>
                    </a:lnB>
                    <a:lnTlToBr>
                      <a:noFill/>
                    </a:lnTlToBr>
                    <a:lnBlToTr>
                      <a:noFill/>
                    </a:lnBlToTr>
                    <a:noFill/>
                  </a:tcPr>
                </a:tc>
                <a:tc>
                  <a:txBody>
                    <a:bodyPr/>
                    <a:lstStyle/>
                    <a:p>
                      <a:pPr marL="92075" marR="0" lvl="0" indent="-92075"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可随访</a:t>
                      </a: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3</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个月后仍≥</a:t>
                      </a: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140/90 </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即开始</a:t>
                      </a:r>
                    </a:p>
                  </a:txBody>
                  <a:tcPr marL="91444" marR="91444" marT="45723" marB="45723" horzOverflow="overflow">
                    <a:lnL>
                      <a:noFill/>
                    </a:lnL>
                    <a:lnR>
                      <a:noFill/>
                    </a:lnR>
                    <a:lnT>
                      <a:noFill/>
                    </a:lnT>
                    <a:lnB>
                      <a:noFill/>
                    </a:lnB>
                    <a:lnTlToBr>
                      <a:noFill/>
                    </a:lnTlToBr>
                    <a:lnBlToTr>
                      <a:noFill/>
                    </a:lnBlToTr>
                    <a:noFill/>
                  </a:tcPr>
                </a:tc>
                <a:tc>
                  <a:txBody>
                    <a:bodyPr/>
                    <a:lstStyle/>
                    <a:p>
                      <a:pPr marL="92075" marR="0" lvl="0" indent="-92075"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可随访</a:t>
                      </a: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1</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个月后仍≥</a:t>
                      </a: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140/90 </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即开始</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立即开始药物治疗</a:t>
                      </a:r>
                    </a:p>
                  </a:txBody>
                  <a:tcPr marL="91444" marR="91444" marT="45723" marB="45723" horzOverflow="overflow">
                    <a:lnL>
                      <a:noFill/>
                    </a:lnL>
                    <a:lnR cap="flat">
                      <a:noFill/>
                    </a:lnR>
                    <a:lnT>
                      <a:noFill/>
                    </a:lnT>
                    <a:lnB>
                      <a:noFill/>
                    </a:lnB>
                    <a:lnTlToBr>
                      <a:noFill/>
                    </a:lnTlToBr>
                    <a:lnBlToTr>
                      <a:noFill/>
                    </a:lnBlToTr>
                    <a:noFill/>
                  </a:tcPr>
                </a:tc>
              </a:tr>
              <a:tr h="3326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血压未达标随访</a:t>
                      </a:r>
                    </a:p>
                  </a:txBody>
                  <a:tcPr marL="91444" marR="91444" marT="45723" marB="45723"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rPr>
                        <a:t>3 </a:t>
                      </a:r>
                      <a:r>
                        <a:rPr kumimoji="0" lang="zh-CN" altLang="en-US" sz="1400" b="0" i="0" u="none" strike="noStrike" cap="none" normalizeH="0" baseline="0" dirty="0" smtClean="0">
                          <a:ln>
                            <a:noFill/>
                          </a:ln>
                          <a:solidFill>
                            <a:schemeClr val="tx1"/>
                          </a:solidFill>
                          <a:effectLst/>
                          <a:latin typeface="+mn-lt"/>
                          <a:ea typeface="微软雅黑" pitchFamily="34" charset="-122"/>
                        </a:rPr>
                        <a:t>周 一次</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rPr>
                        <a:t>2 </a:t>
                      </a:r>
                      <a:r>
                        <a:rPr kumimoji="0" lang="zh-CN" altLang="en-US" sz="1400" b="0" i="0" u="none" strike="noStrike" cap="none" normalizeH="0" baseline="0" dirty="0" smtClean="0">
                          <a:ln>
                            <a:noFill/>
                          </a:ln>
                          <a:solidFill>
                            <a:schemeClr val="tx1"/>
                          </a:solidFill>
                          <a:effectLst/>
                          <a:latin typeface="+mn-lt"/>
                          <a:ea typeface="微软雅黑" pitchFamily="34" charset="-122"/>
                        </a:rPr>
                        <a:t>周 一次</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rPr>
                        <a:t>1 </a:t>
                      </a:r>
                      <a:r>
                        <a:rPr kumimoji="0" lang="zh-CN" altLang="en-US" sz="1400" b="0" i="0" u="none" strike="noStrike" cap="none" normalizeH="0" baseline="0" dirty="0" smtClean="0">
                          <a:ln>
                            <a:noFill/>
                          </a:ln>
                          <a:solidFill>
                            <a:schemeClr val="tx1"/>
                          </a:solidFill>
                          <a:effectLst/>
                          <a:latin typeface="+mn-lt"/>
                          <a:ea typeface="微软雅黑" pitchFamily="34" charset="-122"/>
                        </a:rPr>
                        <a:t>周 一次</a:t>
                      </a:r>
                    </a:p>
                  </a:txBody>
                  <a:tcPr marL="91444" marR="91444" marT="45723" marB="45723" horzOverflow="overflow">
                    <a:lnL>
                      <a:noFill/>
                    </a:lnL>
                    <a:lnR cap="flat">
                      <a:noFill/>
                    </a:lnR>
                    <a:lnT>
                      <a:noFill/>
                    </a:lnT>
                    <a:lnB>
                      <a:noFill/>
                    </a:lnB>
                    <a:lnTlToBr>
                      <a:noFill/>
                    </a:lnTlToBr>
                    <a:lnBlToTr>
                      <a:noFill/>
                    </a:lnBlToTr>
                    <a:noFill/>
                  </a:tcPr>
                </a:tc>
              </a:tr>
              <a:tr h="51819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症状</a:t>
                      </a:r>
                    </a:p>
                  </a:txBody>
                  <a:tcPr marL="91444" marR="91444" marT="45723" marB="45723"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lang="zh-CN" altLang="en-US" sz="1400" b="0" kern="1200" dirty="0" smtClean="0">
                          <a:solidFill>
                            <a:schemeClr val="tx1"/>
                          </a:solidFill>
                          <a:latin typeface="+mn-lt"/>
                          <a:ea typeface="微软雅黑" pitchFamily="34" charset="-122"/>
                          <a:cs typeface="+mn-cs"/>
                        </a:rPr>
                        <a:t>头痛头晕、恶心呕吐等</a:t>
                      </a:r>
                      <a:endParaRPr kumimoji="0" lang="zh-CN" altLang="en-US" sz="1400" b="0" i="0" u="none" strike="noStrike" cap="none" normalizeH="0" baseline="0" dirty="0" smtClean="0">
                        <a:ln>
                          <a:noFill/>
                        </a:ln>
                        <a:solidFill>
                          <a:schemeClr val="tx1"/>
                        </a:solidFill>
                        <a:effectLst/>
                        <a:latin typeface="+mn-lt"/>
                        <a:ea typeface="微软雅黑" pitchFamily="34" charset="-122"/>
                      </a:endParaRP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lang="zh-CN" altLang="en-US" sz="1400" b="0" kern="1200" dirty="0" smtClean="0">
                          <a:solidFill>
                            <a:schemeClr val="tx1"/>
                          </a:solidFill>
                          <a:latin typeface="+mn-lt"/>
                          <a:ea typeface="微软雅黑" pitchFamily="34" charset="-122"/>
                          <a:cs typeface="+mn-cs"/>
                        </a:rPr>
                        <a:t>眼花耳鸣、呼吸困难等</a:t>
                      </a:r>
                      <a:endParaRPr kumimoji="0" lang="zh-CN" altLang="en-US" sz="1400" b="0" i="0" u="none" strike="noStrike" cap="none" normalizeH="0" baseline="0" dirty="0" smtClean="0">
                        <a:ln>
                          <a:noFill/>
                        </a:ln>
                        <a:solidFill>
                          <a:schemeClr val="tx1"/>
                        </a:solidFill>
                        <a:effectLst/>
                        <a:latin typeface="+mn-lt"/>
                        <a:ea typeface="微软雅黑" pitchFamily="34" charset="-122"/>
                      </a:endParaRP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lang="zh-CN" altLang="en-US" sz="1400" b="0" kern="1200" dirty="0" smtClean="0">
                          <a:solidFill>
                            <a:schemeClr val="tx1"/>
                          </a:solidFill>
                          <a:latin typeface="+mn-lt"/>
                          <a:ea typeface="微软雅黑" pitchFamily="34" charset="-122"/>
                          <a:cs typeface="+mn-cs"/>
                        </a:rPr>
                        <a:t>心悸胸闷、鼻衄出血不止、四肢发麻等</a:t>
                      </a:r>
                      <a:endParaRPr kumimoji="0" lang="zh-CN" altLang="en-US" sz="1400" b="0" i="0" u="none" strike="noStrike" cap="none" normalizeH="0" baseline="0" dirty="0" smtClean="0">
                        <a:ln>
                          <a:noFill/>
                        </a:ln>
                        <a:solidFill>
                          <a:schemeClr val="tx1"/>
                        </a:solidFill>
                        <a:effectLst/>
                        <a:latin typeface="+mn-lt"/>
                        <a:ea typeface="微软雅黑" pitchFamily="34" charset="-122"/>
                      </a:endParaRPr>
                    </a:p>
                  </a:txBody>
                  <a:tcPr marL="91444" marR="91444" marT="45723" marB="45723" horzOverflow="overflow">
                    <a:lnL>
                      <a:noFill/>
                    </a:lnL>
                    <a:lnR cap="flat">
                      <a:noFill/>
                    </a:lnR>
                    <a:lnT>
                      <a:noFill/>
                    </a:lnT>
                    <a:lnB>
                      <a:noFill/>
                    </a:lnB>
                    <a:lnTlToBr>
                      <a:noFill/>
                    </a:lnTlToBr>
                    <a:lnBlToTr>
                      <a:noFill/>
                    </a:lnBlToTr>
                    <a:noFill/>
                  </a:tcPr>
                </a:tc>
              </a:tr>
              <a:tr h="39265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lt"/>
                          <a:ea typeface="微软雅黑" pitchFamily="34" charset="-122"/>
                          <a:cs typeface="Times New Roman" pitchFamily="18" charset="0"/>
                        </a:rPr>
                        <a:t>常规随访测血压</a:t>
                      </a:r>
                    </a:p>
                  </a:txBody>
                  <a:tcPr marL="91444" marR="91444" marT="45723" marB="45723"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1</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年一次</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6</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个月一次</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3</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个月一次</a:t>
                      </a:r>
                    </a:p>
                  </a:txBody>
                  <a:tcPr marL="91444" marR="91444" marT="45723" marB="45723" horzOverflow="overflow">
                    <a:lnL>
                      <a:noFill/>
                    </a:lnL>
                    <a:lnR cap="flat">
                      <a:noFill/>
                    </a:lnR>
                    <a:lnT>
                      <a:noFill/>
                    </a:lnT>
                    <a:lnB>
                      <a:noFill/>
                    </a:lnB>
                    <a:lnTlToBr>
                      <a:noFill/>
                    </a:lnTlToBr>
                    <a:lnBlToTr>
                      <a:noFill/>
                    </a:lnBlToTr>
                    <a:noFill/>
                  </a:tcPr>
                </a:tc>
              </a:tr>
              <a:tr h="94494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测</a:t>
                      </a: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BMI </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、腰围</a:t>
                      </a:r>
                    </a:p>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血生化</a:t>
                      </a:r>
                    </a:p>
                  </a:txBody>
                  <a:tcPr marL="91444" marR="91444" marT="45723" marB="45723"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2</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年一次</a:t>
                      </a:r>
                    </a:p>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4</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年一次</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1</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年一次</a:t>
                      </a:r>
                    </a:p>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2</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年一次</a:t>
                      </a:r>
                    </a:p>
                  </a:txBody>
                  <a:tcPr marL="91444" marR="91444" marT="45723" marB="45723"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6</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月一次</a:t>
                      </a:r>
                    </a:p>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lt"/>
                          <a:ea typeface="微软雅黑" pitchFamily="34" charset="-122"/>
                          <a:cs typeface="Times New Roman" pitchFamily="18" charset="0"/>
                        </a:rPr>
                        <a:t>1</a:t>
                      </a: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年一次</a:t>
                      </a:r>
                    </a:p>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endParaRPr>
                    </a:p>
                  </a:txBody>
                  <a:tcPr marL="91444" marR="91444" marT="45723" marB="45723" horzOverflow="overflow">
                    <a:lnL>
                      <a:noFill/>
                    </a:lnL>
                    <a:lnR cap="flat">
                      <a:noFill/>
                    </a:lnR>
                    <a:lnT>
                      <a:noFill/>
                    </a:lnT>
                    <a:lnB>
                      <a:noFill/>
                    </a:lnB>
                    <a:lnTlToBr>
                      <a:noFill/>
                    </a:lnTlToBr>
                    <a:lnBlToTr>
                      <a:noFill/>
                    </a:lnBlToTr>
                    <a:noFill/>
                  </a:tcPr>
                </a:tc>
              </a:tr>
              <a:tr h="43307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转诊</a:t>
                      </a:r>
                    </a:p>
                  </a:txBody>
                  <a:tcPr marL="91444" marR="91444" marT="45723" marB="45723" horzOverflow="overflow">
                    <a:lnL cap="flat">
                      <a:noFill/>
                    </a:lnL>
                    <a:lnR>
                      <a:noFill/>
                    </a:lnR>
                    <a:lnT>
                      <a:noFill/>
                    </a:lnT>
                    <a:lnB w="12700" cap="flat" cmpd="sng" algn="ctr">
                      <a:solidFill>
                        <a:schemeClr val="accent6">
                          <a:lumMod val="60000"/>
                          <a:lumOff val="40000"/>
                        </a:schemeClr>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必要时</a:t>
                      </a:r>
                    </a:p>
                  </a:txBody>
                  <a:tcPr marL="91444" marR="91444" marT="45723" marB="45723" horzOverflow="overflow">
                    <a:lnL>
                      <a:noFill/>
                    </a:lnL>
                    <a:lnR>
                      <a:noFill/>
                    </a:lnR>
                    <a:lnT>
                      <a:noFill/>
                    </a:lnT>
                    <a:lnB w="12700" cap="flat" cmpd="sng" algn="ctr">
                      <a:solidFill>
                        <a:schemeClr val="accent6">
                          <a:lumMod val="60000"/>
                          <a:lumOff val="40000"/>
                        </a:schemeClr>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必要时</a:t>
                      </a:r>
                    </a:p>
                  </a:txBody>
                  <a:tcPr marL="91444" marR="91444" marT="45723" marB="45723" horzOverflow="overflow">
                    <a:lnL>
                      <a:noFill/>
                    </a:lnL>
                    <a:lnR>
                      <a:noFill/>
                    </a:lnR>
                    <a:lnT>
                      <a:noFill/>
                    </a:lnT>
                    <a:lnB w="12700" cap="flat" cmpd="sng" algn="ctr">
                      <a:solidFill>
                        <a:schemeClr val="accent6">
                          <a:lumMod val="60000"/>
                          <a:lumOff val="40000"/>
                        </a:schemeClr>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lt"/>
                          <a:ea typeface="微软雅黑" pitchFamily="34" charset="-122"/>
                          <a:cs typeface="Times New Roman" pitchFamily="18" charset="0"/>
                        </a:rPr>
                        <a:t>必要时</a:t>
                      </a:r>
                    </a:p>
                  </a:txBody>
                  <a:tcPr marL="91444" marR="91444" marT="45723" marB="45723" horzOverflow="overflow">
                    <a:lnL>
                      <a:noFill/>
                    </a:lnL>
                    <a:lnR cap="flat">
                      <a:noFill/>
                    </a:lnR>
                    <a:lnT>
                      <a:noFill/>
                    </a:lnT>
                    <a:lnB w="12700" cap="flat" cmpd="sng" algn="ctr">
                      <a:solidFill>
                        <a:schemeClr val="accent6">
                          <a:lumMod val="60000"/>
                          <a:lumOff val="4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98949789"/>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pPr eaLnBrk="1" hangingPunct="1"/>
            <a:r>
              <a:rPr lang="zh-CN" altLang="en-US" smtClean="0">
                <a:latin typeface="宋体" pitchFamily="2" charset="-122"/>
              </a:rPr>
              <a:t>双向转诊的条件</a:t>
            </a:r>
            <a:r>
              <a:rPr lang="en-US" altLang="zh-CN" smtClean="0">
                <a:latin typeface="宋体" pitchFamily="2" charset="-122"/>
              </a:rPr>
              <a:t>——</a:t>
            </a:r>
            <a:r>
              <a:rPr lang="zh-CN" altLang="en-US" smtClean="0">
                <a:latin typeface="宋体" pitchFamily="2" charset="-122"/>
              </a:rPr>
              <a:t>转出</a:t>
            </a:r>
            <a:endParaRPr lang="zh-CN" altLang="en-US" smtClean="0"/>
          </a:p>
        </p:txBody>
      </p:sp>
      <p:sp>
        <p:nvSpPr>
          <p:cNvPr id="34819" name="内容占位符 2"/>
          <p:cNvSpPr>
            <a:spLocks noGrp="1"/>
          </p:cNvSpPr>
          <p:nvPr>
            <p:ph idx="1"/>
          </p:nvPr>
        </p:nvSpPr>
        <p:spPr>
          <a:xfrm>
            <a:off x="371475" y="1524000"/>
            <a:ext cx="3833813" cy="4572000"/>
          </a:xfrm>
        </p:spPr>
        <p:txBody>
          <a:bodyPr/>
          <a:lstStyle/>
          <a:p>
            <a:pPr eaLnBrk="1" hangingPunct="1">
              <a:buFontTx/>
              <a:buNone/>
            </a:pPr>
            <a:r>
              <a:rPr lang="zh-CN" altLang="en-US" sz="2000" smtClean="0">
                <a:solidFill>
                  <a:schemeClr val="tx1"/>
                </a:solidFill>
              </a:rPr>
              <a:t>  社区初诊</a:t>
            </a:r>
          </a:p>
          <a:p>
            <a:pPr eaLnBrk="1" hangingPunct="1">
              <a:lnSpc>
                <a:spcPct val="150000"/>
              </a:lnSpc>
            </a:pPr>
            <a:r>
              <a:rPr lang="zh-CN" altLang="en-US" sz="1800" b="0" smtClean="0">
                <a:solidFill>
                  <a:schemeClr val="tx1"/>
                </a:solidFill>
              </a:rPr>
              <a:t>合并严重的临床情况或靶器官的损害</a:t>
            </a:r>
            <a:r>
              <a:rPr lang="en-US" altLang="zh-CN" sz="1800" b="0" smtClean="0">
                <a:solidFill>
                  <a:schemeClr val="tx1"/>
                </a:solidFill>
              </a:rPr>
              <a:t>; </a:t>
            </a:r>
          </a:p>
          <a:p>
            <a:pPr eaLnBrk="1" hangingPunct="1">
              <a:lnSpc>
                <a:spcPct val="150000"/>
              </a:lnSpc>
            </a:pPr>
            <a:r>
              <a:rPr lang="zh-CN" altLang="en-US" sz="1800" b="0" smtClean="0">
                <a:solidFill>
                  <a:schemeClr val="tx1"/>
                </a:solidFill>
              </a:rPr>
              <a:t>患者年轻且血压水平达</a:t>
            </a:r>
            <a:r>
              <a:rPr lang="en-US" altLang="zh-CN" sz="1800" b="0" smtClean="0">
                <a:solidFill>
                  <a:schemeClr val="tx1"/>
                </a:solidFill>
              </a:rPr>
              <a:t>3 </a:t>
            </a:r>
            <a:r>
              <a:rPr lang="zh-CN" altLang="en-US" sz="1800" b="0" smtClean="0">
                <a:solidFill>
                  <a:schemeClr val="tx1"/>
                </a:solidFill>
              </a:rPr>
              <a:t>级</a:t>
            </a:r>
            <a:r>
              <a:rPr lang="en-US" altLang="zh-CN" sz="1800" b="0" smtClean="0">
                <a:solidFill>
                  <a:schemeClr val="tx1"/>
                </a:solidFill>
              </a:rPr>
              <a:t>;</a:t>
            </a:r>
          </a:p>
          <a:p>
            <a:pPr eaLnBrk="1" hangingPunct="1">
              <a:lnSpc>
                <a:spcPct val="150000"/>
              </a:lnSpc>
            </a:pPr>
            <a:r>
              <a:rPr lang="en-US" altLang="zh-CN" sz="1800" b="0" smtClean="0">
                <a:solidFill>
                  <a:schemeClr val="tx1"/>
                </a:solidFill>
              </a:rPr>
              <a:t> </a:t>
            </a:r>
            <a:r>
              <a:rPr lang="zh-CN" altLang="en-US" sz="1800" b="0" smtClean="0">
                <a:solidFill>
                  <a:schemeClr val="tx1"/>
                </a:solidFill>
              </a:rPr>
              <a:t>怀疑继发性高血压的患者</a:t>
            </a:r>
            <a:r>
              <a:rPr lang="en-US" altLang="zh-CN" sz="1800" b="0" smtClean="0">
                <a:solidFill>
                  <a:schemeClr val="tx1"/>
                </a:solidFill>
              </a:rPr>
              <a:t>; </a:t>
            </a:r>
          </a:p>
          <a:p>
            <a:pPr eaLnBrk="1" hangingPunct="1">
              <a:lnSpc>
                <a:spcPct val="150000"/>
              </a:lnSpc>
            </a:pPr>
            <a:r>
              <a:rPr lang="zh-CN" altLang="en-US" sz="1800" b="0" smtClean="0">
                <a:solidFill>
                  <a:schemeClr val="tx1"/>
                </a:solidFill>
              </a:rPr>
              <a:t>妊娠和哺乳期妇女</a:t>
            </a:r>
            <a:r>
              <a:rPr lang="en-US" altLang="zh-CN" sz="1800" b="0" smtClean="0">
                <a:solidFill>
                  <a:schemeClr val="tx1"/>
                </a:solidFill>
              </a:rPr>
              <a:t>; </a:t>
            </a:r>
          </a:p>
          <a:p>
            <a:pPr eaLnBrk="1" hangingPunct="1">
              <a:lnSpc>
                <a:spcPct val="150000"/>
              </a:lnSpc>
            </a:pPr>
            <a:r>
              <a:rPr lang="zh-CN" altLang="en-US" sz="1800" b="0" smtClean="0">
                <a:solidFill>
                  <a:schemeClr val="tx1"/>
                </a:solidFill>
              </a:rPr>
              <a:t>可能有白大衣高血压存在</a:t>
            </a:r>
            <a:r>
              <a:rPr lang="en-US" altLang="zh-CN" sz="1800" b="0" smtClean="0">
                <a:solidFill>
                  <a:schemeClr val="tx1"/>
                </a:solidFill>
              </a:rPr>
              <a:t>, </a:t>
            </a:r>
            <a:r>
              <a:rPr lang="zh-CN" altLang="en-US" sz="1800" b="0" smtClean="0">
                <a:solidFill>
                  <a:schemeClr val="tx1"/>
                </a:solidFill>
              </a:rPr>
              <a:t>需明确诊断者</a:t>
            </a:r>
            <a:r>
              <a:rPr lang="en-US" altLang="zh-CN" sz="1800" b="0" smtClean="0">
                <a:solidFill>
                  <a:schemeClr val="tx1"/>
                </a:solidFill>
              </a:rPr>
              <a:t>; </a:t>
            </a:r>
          </a:p>
          <a:p>
            <a:pPr eaLnBrk="1" hangingPunct="1">
              <a:lnSpc>
                <a:spcPct val="150000"/>
              </a:lnSpc>
            </a:pPr>
            <a:r>
              <a:rPr lang="zh-CN" altLang="en-US" sz="1800" b="0" smtClean="0">
                <a:solidFill>
                  <a:schemeClr val="tx1"/>
                </a:solidFill>
              </a:rPr>
              <a:t>因诊断需要到上级医院进一步检查。</a:t>
            </a:r>
            <a:endParaRPr lang="en-US" altLang="zh-CN" sz="1800" b="0" smtClean="0">
              <a:solidFill>
                <a:schemeClr val="tx1"/>
              </a:solidFill>
            </a:endParaRPr>
          </a:p>
          <a:p>
            <a:pPr eaLnBrk="1" hangingPunct="1"/>
            <a:endParaRPr lang="en-US" altLang="zh-CN" sz="2000" smtClean="0">
              <a:solidFill>
                <a:schemeClr val="tx1"/>
              </a:solidFill>
            </a:endParaRPr>
          </a:p>
        </p:txBody>
      </p:sp>
      <p:sp>
        <p:nvSpPr>
          <p:cNvPr id="5" name="矩形 4"/>
          <p:cNvSpPr/>
          <p:nvPr/>
        </p:nvSpPr>
        <p:spPr>
          <a:xfrm>
            <a:off x="4572000" y="1524000"/>
            <a:ext cx="4200525" cy="4554538"/>
          </a:xfrm>
          <a:prstGeom prst="rect">
            <a:avLst/>
          </a:prstGeom>
        </p:spPr>
        <p:txBody>
          <a:bodyPr>
            <a:spAutoFit/>
          </a:bodyPr>
          <a:lstStyle/>
          <a:p>
            <a:pPr marL="342900" indent="-342900" eaLnBrk="0" hangingPunct="0">
              <a:spcBef>
                <a:spcPct val="20000"/>
              </a:spcBef>
              <a:defRPr/>
            </a:pPr>
            <a:r>
              <a:rPr lang="zh-CN" altLang="en-US" sz="2000" b="1" kern="0" dirty="0">
                <a:latin typeface="微软雅黑" pitchFamily="34" charset="-122"/>
                <a:ea typeface="微软雅黑" pitchFamily="34" charset="-122"/>
              </a:rPr>
              <a:t> 社区随诊</a:t>
            </a:r>
          </a:p>
          <a:p>
            <a:pPr marL="342900" indent="-342900" eaLnBrk="0" hangingPunct="0">
              <a:lnSpc>
                <a:spcPct val="150000"/>
              </a:lnSpc>
              <a:spcBef>
                <a:spcPts val="0"/>
              </a:spcBef>
              <a:buFontTx/>
              <a:buChar char="•"/>
              <a:defRPr/>
            </a:pPr>
            <a:r>
              <a:rPr lang="zh-CN" altLang="en-US" kern="0" dirty="0">
                <a:latin typeface="微软雅黑" pitchFamily="34" charset="-122"/>
                <a:ea typeface="微软雅黑" pitchFamily="34" charset="-122"/>
              </a:rPr>
              <a:t>按治疗方案用药</a:t>
            </a:r>
            <a:r>
              <a:rPr lang="en-US" altLang="zh-CN" kern="0" dirty="0">
                <a:latin typeface="微软雅黑" pitchFamily="34" charset="-122"/>
                <a:ea typeface="微软雅黑" pitchFamily="34" charset="-122"/>
              </a:rPr>
              <a:t>2~ 3 </a:t>
            </a:r>
            <a:r>
              <a:rPr lang="zh-CN" altLang="en-US" kern="0" dirty="0">
                <a:latin typeface="微软雅黑" pitchFamily="34" charset="-122"/>
                <a:ea typeface="微软雅黑" pitchFamily="34" charset="-122"/>
              </a:rPr>
              <a:t>月</a:t>
            </a:r>
            <a:r>
              <a:rPr lang="en-US" altLang="zh-CN" kern="0" dirty="0">
                <a:latin typeface="微软雅黑" pitchFamily="34" charset="-122"/>
                <a:ea typeface="微软雅黑" pitchFamily="34" charset="-122"/>
              </a:rPr>
              <a:t>, </a:t>
            </a:r>
            <a:r>
              <a:rPr lang="zh-CN" altLang="en-US" kern="0" dirty="0">
                <a:latin typeface="微软雅黑" pitchFamily="34" charset="-122"/>
                <a:ea typeface="微软雅黑" pitchFamily="34" charset="-122"/>
              </a:rPr>
              <a:t>血压不达标者</a:t>
            </a:r>
            <a:r>
              <a:rPr lang="en-US" altLang="zh-CN" kern="0" dirty="0">
                <a:latin typeface="微软雅黑" pitchFamily="34" charset="-122"/>
                <a:ea typeface="微软雅黑" pitchFamily="34" charset="-122"/>
              </a:rPr>
              <a:t>; </a:t>
            </a:r>
          </a:p>
          <a:p>
            <a:pPr marL="342900" indent="-342900" eaLnBrk="0" hangingPunct="0">
              <a:lnSpc>
                <a:spcPct val="150000"/>
              </a:lnSpc>
              <a:spcBef>
                <a:spcPts val="0"/>
              </a:spcBef>
              <a:buFontTx/>
              <a:buChar char="•"/>
              <a:defRPr/>
            </a:pPr>
            <a:r>
              <a:rPr lang="zh-CN" altLang="en-US" kern="0" dirty="0">
                <a:latin typeface="微软雅黑" pitchFamily="34" charset="-122"/>
                <a:ea typeface="微软雅黑" pitchFamily="34" charset="-122"/>
              </a:rPr>
              <a:t>血压</a:t>
            </a:r>
            <a:r>
              <a:rPr lang="zh-CN" altLang="en-US" kern="0" dirty="0">
                <a:latin typeface="微软雅黑" pitchFamily="34" charset="-122"/>
                <a:ea typeface="微软雅黑" pitchFamily="34" charset="-122"/>
              </a:rPr>
              <a:t>控制平稳的患者</a:t>
            </a:r>
            <a:r>
              <a:rPr lang="en-US" altLang="zh-CN" kern="0" dirty="0">
                <a:latin typeface="微软雅黑" pitchFamily="34" charset="-122"/>
                <a:ea typeface="微软雅黑" pitchFamily="34" charset="-122"/>
              </a:rPr>
              <a:t>, </a:t>
            </a:r>
            <a:r>
              <a:rPr lang="zh-CN" altLang="en-US" kern="0" dirty="0">
                <a:latin typeface="微软雅黑" pitchFamily="34" charset="-122"/>
                <a:ea typeface="微软雅黑" pitchFamily="34" charset="-122"/>
              </a:rPr>
              <a:t>再度出现血压升高并难以控制者</a:t>
            </a:r>
            <a:r>
              <a:rPr lang="en-US" altLang="zh-CN" kern="0" dirty="0">
                <a:latin typeface="微软雅黑" pitchFamily="34" charset="-122"/>
                <a:ea typeface="微软雅黑" pitchFamily="34" charset="-122"/>
              </a:rPr>
              <a:t>; </a:t>
            </a:r>
          </a:p>
          <a:p>
            <a:pPr marL="342900" indent="-342900" eaLnBrk="0" hangingPunct="0">
              <a:lnSpc>
                <a:spcPct val="150000"/>
              </a:lnSpc>
              <a:spcBef>
                <a:spcPts val="0"/>
              </a:spcBef>
              <a:buFontTx/>
              <a:buChar char="•"/>
              <a:defRPr/>
            </a:pPr>
            <a:r>
              <a:rPr lang="zh-CN" altLang="en-US" kern="0" dirty="0">
                <a:latin typeface="微软雅黑" pitchFamily="34" charset="-122"/>
                <a:ea typeface="微软雅黑" pitchFamily="34" charset="-122"/>
              </a:rPr>
              <a:t>血压波动较大</a:t>
            </a:r>
            <a:r>
              <a:rPr lang="en-US" altLang="zh-CN" kern="0" dirty="0">
                <a:latin typeface="微软雅黑" pitchFamily="34" charset="-122"/>
                <a:ea typeface="微软雅黑" pitchFamily="34" charset="-122"/>
              </a:rPr>
              <a:t>, </a:t>
            </a:r>
            <a:r>
              <a:rPr lang="zh-CN" altLang="en-US" kern="0" dirty="0">
                <a:latin typeface="微软雅黑" pitchFamily="34" charset="-122"/>
                <a:ea typeface="微软雅黑" pitchFamily="34" charset="-122"/>
              </a:rPr>
              <a:t>临床处理有困难者</a:t>
            </a:r>
            <a:r>
              <a:rPr lang="en-US" altLang="zh-CN" kern="0" dirty="0">
                <a:latin typeface="微软雅黑" pitchFamily="34" charset="-122"/>
                <a:ea typeface="微软雅黑" pitchFamily="34" charset="-122"/>
              </a:rPr>
              <a:t>;</a:t>
            </a:r>
          </a:p>
          <a:p>
            <a:pPr marL="342900" indent="-342900" eaLnBrk="0" hangingPunct="0">
              <a:lnSpc>
                <a:spcPct val="150000"/>
              </a:lnSpc>
              <a:spcBef>
                <a:spcPts val="0"/>
              </a:spcBef>
              <a:buFontTx/>
              <a:buChar char="•"/>
              <a:defRPr/>
            </a:pPr>
            <a:r>
              <a:rPr lang="en-US" altLang="zh-CN" kern="0" dirty="0">
                <a:latin typeface="微软雅黑" pitchFamily="34" charset="-122"/>
                <a:ea typeface="微软雅黑" pitchFamily="34" charset="-122"/>
              </a:rPr>
              <a:t> </a:t>
            </a:r>
            <a:r>
              <a:rPr lang="zh-CN" altLang="en-US" kern="0" dirty="0">
                <a:latin typeface="微软雅黑" pitchFamily="34" charset="-122"/>
                <a:ea typeface="微软雅黑" pitchFamily="34" charset="-122"/>
              </a:rPr>
              <a:t>随访过程中出现新的严重临床疾患</a:t>
            </a:r>
            <a:r>
              <a:rPr lang="en-US" altLang="zh-CN" kern="0" dirty="0">
                <a:latin typeface="微软雅黑" pitchFamily="34" charset="-122"/>
                <a:ea typeface="微软雅黑" pitchFamily="34" charset="-122"/>
              </a:rPr>
              <a:t>; </a:t>
            </a:r>
          </a:p>
          <a:p>
            <a:pPr marL="342900" indent="-342900" eaLnBrk="0" hangingPunct="0">
              <a:lnSpc>
                <a:spcPct val="150000"/>
              </a:lnSpc>
              <a:spcBef>
                <a:spcPts val="0"/>
              </a:spcBef>
              <a:buFontTx/>
              <a:buChar char="•"/>
              <a:defRPr/>
            </a:pPr>
            <a:r>
              <a:rPr lang="zh-CN" altLang="en-US" kern="0" dirty="0">
                <a:latin typeface="微软雅黑" pitchFamily="34" charset="-122"/>
                <a:ea typeface="微软雅黑" pitchFamily="34" charset="-122"/>
              </a:rPr>
              <a:t>患者服降压药后出现不能解释或难以处理的不良反应</a:t>
            </a:r>
            <a:r>
              <a:rPr lang="en-US" altLang="zh-CN" kern="0" dirty="0">
                <a:latin typeface="微软雅黑" pitchFamily="34" charset="-122"/>
                <a:ea typeface="微软雅黑" pitchFamily="34" charset="-122"/>
              </a:rPr>
              <a:t>; </a:t>
            </a:r>
          </a:p>
          <a:p>
            <a:pPr marL="342900" indent="-342900" eaLnBrk="0" hangingPunct="0">
              <a:lnSpc>
                <a:spcPct val="150000"/>
              </a:lnSpc>
              <a:spcBef>
                <a:spcPts val="0"/>
              </a:spcBef>
              <a:buFontTx/>
              <a:buChar char="•"/>
              <a:defRPr/>
            </a:pPr>
            <a:r>
              <a:rPr lang="zh-CN" altLang="en-US" kern="0" dirty="0">
                <a:latin typeface="微软雅黑" pitchFamily="34" charset="-122"/>
                <a:ea typeface="微软雅黑" pitchFamily="34" charset="-122"/>
              </a:rPr>
              <a:t>高血压伴发多重危险因素或靶器官损害而处理困难者。</a:t>
            </a:r>
          </a:p>
        </p:txBody>
      </p:sp>
    </p:spTree>
    <p:extLst>
      <p:ext uri="{BB962C8B-B14F-4D97-AF65-F5344CB8AC3E}">
        <p14:creationId xmlns:p14="http://schemas.microsoft.com/office/powerpoint/2010/main" val="2612630862"/>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eaLnBrk="1" hangingPunct="1"/>
            <a:r>
              <a:rPr lang="zh-CN" altLang="en-US" smtClean="0">
                <a:latin typeface="宋体" pitchFamily="2" charset="-122"/>
              </a:rPr>
              <a:t>双向转诊的条件</a:t>
            </a:r>
            <a:r>
              <a:rPr lang="en-US" altLang="zh-CN" smtClean="0">
                <a:latin typeface="宋体" pitchFamily="2" charset="-122"/>
              </a:rPr>
              <a:t>——</a:t>
            </a:r>
            <a:r>
              <a:rPr lang="zh-CN" altLang="en-US" smtClean="0">
                <a:latin typeface="宋体" pitchFamily="2" charset="-122"/>
              </a:rPr>
              <a:t>转入</a:t>
            </a:r>
            <a:endParaRPr lang="zh-CN" altLang="en-US" smtClean="0"/>
          </a:p>
        </p:txBody>
      </p:sp>
      <p:sp>
        <p:nvSpPr>
          <p:cNvPr id="3" name="内容占位符 2"/>
          <p:cNvSpPr>
            <a:spLocks noGrp="1"/>
          </p:cNvSpPr>
          <p:nvPr>
            <p:ph idx="1"/>
          </p:nvPr>
        </p:nvSpPr>
        <p:spPr/>
        <p:txBody>
          <a:bodyPr/>
          <a:lstStyle/>
          <a:p>
            <a:pPr eaLnBrk="1" hangingPunct="1">
              <a:lnSpc>
                <a:spcPct val="150000"/>
              </a:lnSpc>
              <a:spcBef>
                <a:spcPts val="1200"/>
              </a:spcBef>
              <a:defRPr/>
            </a:pPr>
            <a:r>
              <a:rPr lang="zh-CN" altLang="en-US" dirty="0" smtClean="0"/>
              <a:t>高血压的诊断已明确；治疗方案已确定</a:t>
            </a:r>
            <a:r>
              <a:rPr lang="en-US" altLang="zh-CN" dirty="0" smtClean="0"/>
              <a:t>; </a:t>
            </a:r>
          </a:p>
          <a:p>
            <a:pPr eaLnBrk="1" hangingPunct="1">
              <a:lnSpc>
                <a:spcPct val="150000"/>
              </a:lnSpc>
              <a:spcBef>
                <a:spcPts val="1200"/>
              </a:spcBef>
              <a:defRPr/>
            </a:pPr>
            <a:r>
              <a:rPr lang="zh-CN" altLang="en-US" dirty="0" smtClean="0"/>
              <a:t>血压及伴随临床情况己控制稳定</a:t>
            </a:r>
          </a:p>
          <a:p>
            <a:pPr eaLnBrk="1" hangingPunct="1">
              <a:buFont typeface="Courier New" panose="02070309020205020404" pitchFamily="49" charset="0"/>
              <a:buNone/>
              <a:defRPr/>
            </a:pPr>
            <a:endParaRPr lang="zh-CN" altLang="en-US" dirty="0"/>
          </a:p>
        </p:txBody>
      </p:sp>
    </p:spTree>
    <p:extLst>
      <p:ext uri="{BB962C8B-B14F-4D97-AF65-F5344CB8AC3E}">
        <p14:creationId xmlns:p14="http://schemas.microsoft.com/office/powerpoint/2010/main" val="255937073"/>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idx="4294967295"/>
          </p:nvPr>
        </p:nvSpPr>
        <p:spPr/>
        <p:txBody>
          <a:bodyPr/>
          <a:lstStyle/>
          <a:p>
            <a:pPr eaLnBrk="1" hangingPunct="1">
              <a:lnSpc>
                <a:spcPct val="120000"/>
              </a:lnSpc>
            </a:pPr>
            <a:r>
              <a:rPr lang="zh-CN" altLang="en-US" sz="3600" b="1" smtClean="0">
                <a:ea typeface="微软雅黑" pitchFamily="34" charset="-122"/>
              </a:rPr>
              <a:t>高血压管理的目标与方向：总结</a:t>
            </a:r>
          </a:p>
        </p:txBody>
      </p:sp>
      <p:grpSp>
        <p:nvGrpSpPr>
          <p:cNvPr id="36867" name="Group 3"/>
          <p:cNvGrpSpPr>
            <a:grpSpLocks/>
          </p:cNvGrpSpPr>
          <p:nvPr/>
        </p:nvGrpSpPr>
        <p:grpSpPr bwMode="auto">
          <a:xfrm>
            <a:off x="60325" y="2279650"/>
            <a:ext cx="9083675" cy="3495675"/>
            <a:chOff x="38" y="1436"/>
            <a:chExt cx="5722" cy="2202"/>
          </a:xfrm>
        </p:grpSpPr>
        <p:sp>
          <p:nvSpPr>
            <p:cNvPr id="36871" name="Rectangle 8">
              <a:hlinkClick r:id="" action="ppaction://noaction"/>
            </p:cNvPr>
            <p:cNvSpPr>
              <a:spLocks noChangeArrowheads="1"/>
            </p:cNvSpPr>
            <p:nvPr/>
          </p:nvSpPr>
          <p:spPr bwMode="auto">
            <a:xfrm>
              <a:off x="2048" y="1436"/>
              <a:ext cx="1780" cy="44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高血压管理现状</a:t>
              </a:r>
            </a:p>
          </p:txBody>
        </p:sp>
        <p:sp>
          <p:nvSpPr>
            <p:cNvPr id="36872" name="AutoShape 9"/>
            <p:cNvSpPr>
              <a:spLocks noChangeArrowheads="1"/>
            </p:cNvSpPr>
            <p:nvPr/>
          </p:nvSpPr>
          <p:spPr bwMode="auto">
            <a:xfrm rot="10800000" flipH="1">
              <a:off x="708" y="2023"/>
              <a:ext cx="382" cy="441"/>
            </a:xfrm>
            <a:custGeom>
              <a:avLst/>
              <a:gdLst>
                <a:gd name="T0" fmla="*/ 37978646 w 21600"/>
                <a:gd name="T1" fmla="*/ 0 h 21600"/>
                <a:gd name="T2" fmla="*/ 37978646 w 21600"/>
                <a:gd name="T3" fmla="*/ 43844458 h 21600"/>
                <a:gd name="T4" fmla="*/ 37978646 w 21600"/>
                <a:gd name="T5" fmla="*/ 43844458 h 21600"/>
                <a:gd name="T6" fmla="*/ 37978646 w 21600"/>
                <a:gd name="T7" fmla="*/ 43844458 h 21600"/>
                <a:gd name="T8" fmla="*/ 17694720 60000 65536"/>
                <a:gd name="T9" fmla="*/ 5898240 60000 65536"/>
                <a:gd name="T10" fmla="*/ 5898240 60000 65536"/>
                <a:gd name="T11" fmla="*/ 0 60000 65536"/>
                <a:gd name="T12" fmla="*/ 12440 w 21600"/>
                <a:gd name="T13" fmla="*/ 2890 h 21600"/>
                <a:gd name="T14" fmla="*/ 18207 w 21600"/>
                <a:gd name="T15" fmla="*/ 9257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6873" name="Rectangle 10"/>
            <p:cNvSpPr>
              <a:spLocks noChangeArrowheads="1"/>
            </p:cNvSpPr>
            <p:nvPr/>
          </p:nvSpPr>
          <p:spPr bwMode="auto">
            <a:xfrm>
              <a:off x="3801" y="3197"/>
              <a:ext cx="1959" cy="44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高血压管理新策略</a:t>
              </a:r>
            </a:p>
          </p:txBody>
        </p:sp>
        <p:sp>
          <p:nvSpPr>
            <p:cNvPr id="36874" name="AutoShape 13"/>
            <p:cNvSpPr>
              <a:spLocks noChangeArrowheads="1"/>
            </p:cNvSpPr>
            <p:nvPr/>
          </p:nvSpPr>
          <p:spPr bwMode="auto">
            <a:xfrm rot="10800000" flipH="1">
              <a:off x="1688" y="2831"/>
              <a:ext cx="382" cy="440"/>
            </a:xfrm>
            <a:custGeom>
              <a:avLst/>
              <a:gdLst>
                <a:gd name="T0" fmla="*/ 37978646 w 21600"/>
                <a:gd name="T1" fmla="*/ 0 h 21600"/>
                <a:gd name="T2" fmla="*/ 37978646 w 21600"/>
                <a:gd name="T3" fmla="*/ 43745037 h 21600"/>
                <a:gd name="T4" fmla="*/ 37978646 w 21600"/>
                <a:gd name="T5" fmla="*/ 43745037 h 21600"/>
                <a:gd name="T6" fmla="*/ 37978646 w 21600"/>
                <a:gd name="T7" fmla="*/ 43745037 h 21600"/>
                <a:gd name="T8" fmla="*/ 17694720 60000 65536"/>
                <a:gd name="T9" fmla="*/ 5898240 60000 65536"/>
                <a:gd name="T10" fmla="*/ 5898240 60000 65536"/>
                <a:gd name="T11" fmla="*/ 0 60000 65536"/>
                <a:gd name="T12" fmla="*/ 12440 w 21600"/>
                <a:gd name="T13" fmla="*/ 2896 h 21600"/>
                <a:gd name="T14" fmla="*/ 18207 w 21600"/>
                <a:gd name="T15" fmla="*/ 922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6875" name="Rectangle 14"/>
            <p:cNvSpPr>
              <a:spLocks noChangeArrowheads="1"/>
            </p:cNvSpPr>
            <p:nvPr/>
          </p:nvSpPr>
          <p:spPr bwMode="auto">
            <a:xfrm>
              <a:off x="3286" y="2317"/>
              <a:ext cx="1937" cy="44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高血压管理新探索</a:t>
              </a:r>
              <a:endParaRPr lang="en-US" altLang="zh-CN" sz="1600" b="1">
                <a:solidFill>
                  <a:schemeClr val="bg1"/>
                </a:solidFill>
                <a:latin typeface="微软雅黑" pitchFamily="34" charset="-122"/>
                <a:ea typeface="微软雅黑" pitchFamily="34" charset="-122"/>
              </a:endParaRPr>
            </a:p>
          </p:txBody>
        </p:sp>
        <p:sp>
          <p:nvSpPr>
            <p:cNvPr id="36876" name="Text Box 17"/>
            <p:cNvSpPr txBox="1">
              <a:spLocks noChangeArrowheads="1"/>
            </p:cNvSpPr>
            <p:nvPr/>
          </p:nvSpPr>
          <p:spPr bwMode="auto">
            <a:xfrm>
              <a:off x="38" y="1436"/>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b="1">
                  <a:solidFill>
                    <a:srgbClr val="595959"/>
                  </a:solidFill>
                  <a:latin typeface="微软雅黑" pitchFamily="34" charset="-122"/>
                  <a:ea typeface="微软雅黑" pitchFamily="34" charset="-122"/>
                </a:rPr>
                <a:t>我们在哪里？</a:t>
              </a:r>
            </a:p>
          </p:txBody>
        </p:sp>
        <p:sp>
          <p:nvSpPr>
            <p:cNvPr id="36877" name="AutoShape 18"/>
            <p:cNvSpPr>
              <a:spLocks noChangeArrowheads="1"/>
            </p:cNvSpPr>
            <p:nvPr/>
          </p:nvSpPr>
          <p:spPr bwMode="auto">
            <a:xfrm>
              <a:off x="1443" y="1451"/>
              <a:ext cx="412" cy="367"/>
            </a:xfrm>
            <a:custGeom>
              <a:avLst/>
              <a:gdLst>
                <a:gd name="T0" fmla="*/ 40961262 w 21600"/>
                <a:gd name="T1" fmla="*/ 0 h 21600"/>
                <a:gd name="T2" fmla="*/ 0 w 21600"/>
                <a:gd name="T3" fmla="*/ 36487338 h 21600"/>
                <a:gd name="T4" fmla="*/ 40961262 w 21600"/>
                <a:gd name="T5" fmla="*/ 36487338 h 21600"/>
                <a:gd name="T6" fmla="*/ 40961262 w 21600"/>
                <a:gd name="T7" fmla="*/ 36487338 h 21600"/>
                <a:gd name="T8" fmla="*/ 17694720 60000 65536"/>
                <a:gd name="T9" fmla="*/ 11796480 60000 65536"/>
                <a:gd name="T10" fmla="*/ 5898240 60000 65536"/>
                <a:gd name="T11" fmla="*/ 0 60000 65536"/>
                <a:gd name="T12" fmla="*/ 3355 w 21600"/>
                <a:gd name="T13" fmla="*/ 5415 h 21600"/>
                <a:gd name="T14" fmla="*/ 18926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6878" name="Text Box 21"/>
            <p:cNvSpPr txBox="1">
              <a:spLocks noChangeArrowheads="1"/>
            </p:cNvSpPr>
            <p:nvPr/>
          </p:nvSpPr>
          <p:spPr bwMode="auto">
            <a:xfrm>
              <a:off x="2109" y="3253"/>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800" b="1">
                  <a:solidFill>
                    <a:srgbClr val="595959"/>
                  </a:solidFill>
                  <a:latin typeface="微软雅黑" pitchFamily="34" charset="-122"/>
                  <a:ea typeface="微软雅黑" pitchFamily="34" charset="-122"/>
                </a:rPr>
                <a:t>我们怎么去？</a:t>
              </a:r>
            </a:p>
          </p:txBody>
        </p:sp>
        <p:sp>
          <p:nvSpPr>
            <p:cNvPr id="36879" name="AutoShape 22"/>
            <p:cNvSpPr>
              <a:spLocks noChangeArrowheads="1"/>
            </p:cNvSpPr>
            <p:nvPr/>
          </p:nvSpPr>
          <p:spPr bwMode="auto">
            <a:xfrm>
              <a:off x="2615" y="2317"/>
              <a:ext cx="413" cy="367"/>
            </a:xfrm>
            <a:custGeom>
              <a:avLst/>
              <a:gdLst>
                <a:gd name="T0" fmla="*/ 41060683 w 21600"/>
                <a:gd name="T1" fmla="*/ 0 h 21600"/>
                <a:gd name="T2" fmla="*/ 0 w 21600"/>
                <a:gd name="T3" fmla="*/ 36487338 h 21600"/>
                <a:gd name="T4" fmla="*/ 41060683 w 21600"/>
                <a:gd name="T5" fmla="*/ 36487338 h 21600"/>
                <a:gd name="T6" fmla="*/ 41060683 w 21600"/>
                <a:gd name="T7" fmla="*/ 36487338 h 21600"/>
                <a:gd name="T8" fmla="*/ 17694720 60000 65536"/>
                <a:gd name="T9" fmla="*/ 11796480 60000 65536"/>
                <a:gd name="T10" fmla="*/ 5898240 60000 65536"/>
                <a:gd name="T11" fmla="*/ 0 60000 65536"/>
                <a:gd name="T12" fmla="*/ 3400 w 21600"/>
                <a:gd name="T13" fmla="*/ 5415 h 21600"/>
                <a:gd name="T14" fmla="*/ 18880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Text Box 23"/>
            <p:cNvSpPr txBox="1">
              <a:spLocks noChangeArrowheads="1"/>
            </p:cNvSpPr>
            <p:nvPr/>
          </p:nvSpPr>
          <p:spPr bwMode="auto">
            <a:xfrm>
              <a:off x="1017" y="2317"/>
              <a:ext cx="1334" cy="231"/>
            </a:xfrm>
            <a:prstGeom prst="rect">
              <a:avLst/>
            </a:prstGeom>
            <a:noFill/>
            <a:ln w="9525">
              <a:noFill/>
              <a:miter lim="800000"/>
              <a:headEnd/>
              <a:tailEnd/>
            </a:ln>
            <a:effectLst/>
          </p:spPr>
          <p:txBody>
            <a:bodyPr>
              <a:spAutoFit/>
            </a:bodyPr>
            <a:lstStyle/>
            <a:p>
              <a:pPr algn="r" fontAlgn="auto">
                <a:spcBef>
                  <a:spcPts val="0"/>
                </a:spcBef>
                <a:spcAft>
                  <a:spcPts val="0"/>
                </a:spcAft>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我们要去哪里？</a:t>
              </a:r>
            </a:p>
          </p:txBody>
        </p:sp>
        <p:sp>
          <p:nvSpPr>
            <p:cNvPr id="36881" name="AutoShape 24"/>
            <p:cNvSpPr>
              <a:spLocks noChangeArrowheads="1"/>
            </p:cNvSpPr>
            <p:nvPr/>
          </p:nvSpPr>
          <p:spPr bwMode="auto">
            <a:xfrm>
              <a:off x="3234" y="3271"/>
              <a:ext cx="412" cy="367"/>
            </a:xfrm>
            <a:custGeom>
              <a:avLst/>
              <a:gdLst>
                <a:gd name="T0" fmla="*/ 40961262 w 21600"/>
                <a:gd name="T1" fmla="*/ 0 h 21600"/>
                <a:gd name="T2" fmla="*/ 0 w 21600"/>
                <a:gd name="T3" fmla="*/ 36487338 h 21600"/>
                <a:gd name="T4" fmla="*/ 40961262 w 21600"/>
                <a:gd name="T5" fmla="*/ 36487338 h 21600"/>
                <a:gd name="T6" fmla="*/ 40961262 w 21600"/>
                <a:gd name="T7" fmla="*/ 36487338 h 21600"/>
                <a:gd name="T8" fmla="*/ 17694720 60000 65536"/>
                <a:gd name="T9" fmla="*/ 11796480 60000 65536"/>
                <a:gd name="T10" fmla="*/ 5898240 60000 65536"/>
                <a:gd name="T11" fmla="*/ 0 60000 65536"/>
                <a:gd name="T12" fmla="*/ 3355 w 21600"/>
                <a:gd name="T13" fmla="*/ 5415 h 21600"/>
                <a:gd name="T14" fmla="*/ 18926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85007" name="Text Box 15"/>
          <p:cNvSpPr txBox="1">
            <a:spLocks noChangeArrowheads="1"/>
          </p:cNvSpPr>
          <p:nvPr/>
        </p:nvSpPr>
        <p:spPr bwMode="auto">
          <a:xfrm>
            <a:off x="3414713" y="2989263"/>
            <a:ext cx="2439987"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defRPr/>
            </a:pPr>
            <a:r>
              <a:rPr lang="zh-CN" altLang="en-US" sz="1600" b="1">
                <a:latin typeface="Arial" pitchFamily="34" charset="0"/>
                <a:ea typeface="黑体" pitchFamily="49" charset="-122"/>
              </a:rPr>
              <a:t>高血压防治任重道远</a:t>
            </a:r>
          </a:p>
        </p:txBody>
      </p:sp>
      <p:sp>
        <p:nvSpPr>
          <p:cNvPr id="85008" name="Text Box 16"/>
          <p:cNvSpPr txBox="1">
            <a:spLocks noChangeArrowheads="1"/>
          </p:cNvSpPr>
          <p:nvPr/>
        </p:nvSpPr>
        <p:spPr bwMode="auto">
          <a:xfrm>
            <a:off x="5545138" y="4375150"/>
            <a:ext cx="2439987"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defRPr/>
            </a:pPr>
            <a:r>
              <a:rPr lang="zh-CN" altLang="en-US" sz="1600" b="1">
                <a:latin typeface="Arial" pitchFamily="34" charset="0"/>
                <a:ea typeface="黑体" pitchFamily="49" charset="-122"/>
              </a:rPr>
              <a:t>提高依从性、用好降压药</a:t>
            </a:r>
          </a:p>
        </p:txBody>
      </p:sp>
      <p:sp>
        <p:nvSpPr>
          <p:cNvPr id="85009" name="Text Box 17"/>
          <p:cNvSpPr txBox="1">
            <a:spLocks noChangeArrowheads="1"/>
          </p:cNvSpPr>
          <p:nvPr/>
        </p:nvSpPr>
        <p:spPr bwMode="auto">
          <a:xfrm>
            <a:off x="6232525" y="5788025"/>
            <a:ext cx="2759075"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Bef>
                <a:spcPct val="0"/>
              </a:spcBef>
              <a:spcAft>
                <a:spcPct val="0"/>
              </a:spcAft>
              <a:defRPr>
                <a:solidFill>
                  <a:schemeClr val="tx1"/>
                </a:solidFill>
                <a:latin typeface="Calibri" pitchFamily="34" charset="0"/>
                <a:ea typeface="宋体" pitchFamily="2" charset="-122"/>
              </a:defRPr>
            </a:lvl6pPr>
            <a:lvl7pPr fontAlgn="base">
              <a:spcBef>
                <a:spcPct val="0"/>
              </a:spcBef>
              <a:spcAft>
                <a:spcPct val="0"/>
              </a:spcAft>
              <a:defRPr>
                <a:solidFill>
                  <a:schemeClr val="tx1"/>
                </a:solidFill>
                <a:latin typeface="Calibri" pitchFamily="34" charset="0"/>
                <a:ea typeface="宋体" pitchFamily="2" charset="-122"/>
              </a:defRPr>
            </a:lvl7pPr>
            <a:lvl8pPr fontAlgn="base">
              <a:spcBef>
                <a:spcPct val="0"/>
              </a:spcBef>
              <a:spcAft>
                <a:spcPct val="0"/>
              </a:spcAft>
              <a:defRPr>
                <a:solidFill>
                  <a:schemeClr val="tx1"/>
                </a:solidFill>
                <a:latin typeface="Calibri" pitchFamily="34" charset="0"/>
                <a:ea typeface="宋体" pitchFamily="2" charset="-122"/>
              </a:defRPr>
            </a:lvl8pPr>
            <a:lvl9pPr fontAlgn="base">
              <a:spcBef>
                <a:spcPct val="0"/>
              </a:spcBef>
              <a:spcAft>
                <a:spcPct val="0"/>
              </a:spcAft>
              <a:defRPr>
                <a:solidFill>
                  <a:schemeClr val="tx1"/>
                </a:solidFill>
                <a:latin typeface="Calibri" pitchFamily="34" charset="0"/>
                <a:ea typeface="宋体" pitchFamily="2" charset="-122"/>
              </a:defRPr>
            </a:lvl9pPr>
          </a:lstStyle>
          <a:p>
            <a:pPr algn="ctr" defTabSz="914400">
              <a:spcBef>
                <a:spcPct val="50000"/>
              </a:spcBef>
              <a:defRPr/>
            </a:pPr>
            <a:r>
              <a:rPr lang="zh-CN" altLang="en-US" sz="1600" b="1" smtClean="0">
                <a:latin typeface="Arial" pitchFamily="34" charset="0"/>
                <a:ea typeface="黑体" pitchFamily="49" charset="-122"/>
              </a:rPr>
              <a:t>制订</a:t>
            </a:r>
            <a:r>
              <a:rPr lang="zh-CN" altLang="zh-CN" sz="1600" b="1" smtClean="0">
                <a:solidFill>
                  <a:srgbClr val="C00000"/>
                </a:solidFill>
                <a:latin typeface="Arial" pitchFamily="34" charset="0"/>
                <a:ea typeface="黑体" pitchFamily="49" charset="-122"/>
              </a:rPr>
              <a:t>达标</a:t>
            </a:r>
            <a:r>
              <a:rPr lang="zh-CN" altLang="en-US" sz="1600" b="1" smtClean="0">
                <a:solidFill>
                  <a:srgbClr val="C00000"/>
                </a:solidFill>
                <a:latin typeface="Arial" pitchFamily="34" charset="0"/>
                <a:ea typeface="黑体" pitchFamily="49" charset="-122"/>
              </a:rPr>
              <a:t>率高</a:t>
            </a:r>
            <a:r>
              <a:rPr lang="zh-CN" altLang="zh-CN" sz="1600" b="1" smtClean="0">
                <a:solidFill>
                  <a:srgbClr val="C00000"/>
                </a:solidFill>
                <a:latin typeface="Arial" pitchFamily="34" charset="0"/>
                <a:ea typeface="黑体" pitchFamily="49" charset="-122"/>
              </a:rPr>
              <a:t>达标早</a:t>
            </a:r>
            <a:r>
              <a:rPr lang="zh-CN" altLang="zh-CN" sz="1600" b="1" smtClean="0">
                <a:latin typeface="Arial" pitchFamily="34" charset="0"/>
                <a:ea typeface="黑体" pitchFamily="49" charset="-122"/>
              </a:rPr>
              <a:t>的方案</a:t>
            </a:r>
            <a:endParaRPr lang="zh-CN" altLang="en-US" sz="1600" b="1" smtClean="0">
              <a:latin typeface="Arial" pitchFamily="34" charset="0"/>
              <a:ea typeface="黑体" pitchFamily="49" charset="-122"/>
            </a:endParaRPr>
          </a:p>
        </p:txBody>
      </p:sp>
    </p:spTree>
    <p:extLst>
      <p:ext uri="{BB962C8B-B14F-4D97-AF65-F5344CB8AC3E}">
        <p14:creationId xmlns:p14="http://schemas.microsoft.com/office/powerpoint/2010/main" val="756784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zh-CN" sz="2400" smtClean="0"/>
              <a:t>WHO</a:t>
            </a:r>
            <a:r>
              <a:rPr lang="zh-CN" altLang="en-US" sz="2400" smtClean="0"/>
              <a:t>最新数据：全球</a:t>
            </a:r>
            <a:r>
              <a:rPr lang="en-US" altLang="zh-CN" sz="2400" smtClean="0"/>
              <a:t>25</a:t>
            </a:r>
            <a:r>
              <a:rPr lang="zh-CN" altLang="en-US" sz="2400" smtClean="0"/>
              <a:t>岁以上人群高血压患病率约为</a:t>
            </a:r>
            <a:r>
              <a:rPr lang="en-US" altLang="zh-CN" sz="2400" smtClean="0">
                <a:solidFill>
                  <a:srgbClr val="C00000"/>
                </a:solidFill>
              </a:rPr>
              <a:t>40%</a:t>
            </a:r>
          </a:p>
        </p:txBody>
      </p:sp>
      <p:pic>
        <p:nvPicPr>
          <p:cNvPr id="51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 y="1628775"/>
            <a:ext cx="7834312"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3"/>
          <p:cNvSpPr>
            <a:spLocks noChangeArrowheads="1"/>
          </p:cNvSpPr>
          <p:nvPr/>
        </p:nvSpPr>
        <p:spPr bwMode="auto">
          <a:xfrm>
            <a:off x="7175500" y="6488113"/>
            <a:ext cx="18684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200">
                <a:latin typeface="Arial" charset="0"/>
                <a:cs typeface="Arial" charset="0"/>
              </a:rPr>
              <a:t>WHO/DCO/WHD/2013.2</a:t>
            </a:r>
          </a:p>
        </p:txBody>
      </p:sp>
    </p:spTree>
    <p:extLst>
      <p:ext uri="{BB962C8B-B14F-4D97-AF65-F5344CB8AC3E}">
        <p14:creationId xmlns:p14="http://schemas.microsoft.com/office/powerpoint/2010/main" val="3391453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zh-CN" altLang="en-US" smtClean="0"/>
              <a:t>我国高血压控制形势严峻</a:t>
            </a:r>
          </a:p>
        </p:txBody>
      </p:sp>
      <p:sp>
        <p:nvSpPr>
          <p:cNvPr id="3" name="内容占位符 2"/>
          <p:cNvSpPr>
            <a:spLocks noGrp="1"/>
          </p:cNvSpPr>
          <p:nvPr>
            <p:ph idx="1"/>
          </p:nvPr>
        </p:nvSpPr>
        <p:spPr>
          <a:xfrm>
            <a:off x="1042988" y="5497513"/>
            <a:ext cx="7381875" cy="720725"/>
          </a:xfrm>
          <a:blipFill>
            <a:blip r:embed="rId3">
              <a:extLst/>
            </a:blip>
            <a:tile tx="0" ty="0" sx="100000" sy="100000" flip="none" algn="tl"/>
          </a:blipFill>
        </p:spPr>
        <p:txBody>
          <a:bodyPr rtlCol="0">
            <a:normAutofit/>
          </a:bodyPr>
          <a:lstStyle/>
          <a:p>
            <a:pPr marL="0" indent="0" eaLnBrk="1" fontAlgn="auto" hangingPunct="1">
              <a:spcAft>
                <a:spcPts val="0"/>
              </a:spcAft>
              <a:buFont typeface="Courier New" panose="02070309020205020404" pitchFamily="49" charset="0"/>
              <a:buNone/>
              <a:defRPr/>
            </a:pPr>
            <a:r>
              <a:rPr lang="en-US" altLang="zh-CN" sz="1800" dirty="0" smtClean="0"/>
              <a:t>2010</a:t>
            </a:r>
            <a:r>
              <a:rPr lang="zh-CN" altLang="en-US" sz="1800" dirty="0"/>
              <a:t>年我国疾病预防控制中心</a:t>
            </a:r>
            <a:r>
              <a:rPr lang="en-US" altLang="zh-CN" sz="1800" dirty="0"/>
              <a:t>(CDC)</a:t>
            </a:r>
            <a:r>
              <a:rPr lang="zh-CN" altLang="en-US" sz="1800" dirty="0"/>
              <a:t>进行的高血压调查显示，我国高血压达标率与</a:t>
            </a:r>
            <a:r>
              <a:rPr lang="en-US" altLang="zh-CN" sz="1800" dirty="0"/>
              <a:t>2002</a:t>
            </a:r>
            <a:r>
              <a:rPr lang="zh-CN" altLang="en-US" sz="1800" dirty="0"/>
              <a:t>年相似仅</a:t>
            </a:r>
            <a:r>
              <a:rPr lang="en-US" altLang="zh-CN" sz="2000" dirty="0">
                <a:solidFill>
                  <a:srgbClr val="C00000"/>
                </a:solidFill>
              </a:rPr>
              <a:t>6.6%</a:t>
            </a:r>
            <a:r>
              <a:rPr lang="zh-CN" altLang="en-US" sz="1800" dirty="0"/>
              <a:t>，</a:t>
            </a:r>
            <a:r>
              <a:rPr lang="en-US" altLang="zh-CN" sz="2100" dirty="0">
                <a:solidFill>
                  <a:srgbClr val="C00000"/>
                </a:solidFill>
              </a:rPr>
              <a:t>76.2%</a:t>
            </a:r>
            <a:r>
              <a:rPr lang="zh-CN" altLang="en-US" sz="1800" dirty="0"/>
              <a:t>未达标者未接受治疗</a:t>
            </a:r>
            <a:r>
              <a:rPr lang="zh-CN" altLang="en-US" sz="1800" dirty="0" smtClean="0"/>
              <a:t>。</a:t>
            </a:r>
            <a:endParaRPr lang="zh-CN" altLang="en-US" sz="1800" dirty="0"/>
          </a:p>
        </p:txBody>
      </p:sp>
      <p:pic>
        <p:nvPicPr>
          <p:cNvPr id="614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1541463"/>
            <a:ext cx="5921375" cy="391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矩形 4"/>
          <p:cNvSpPr>
            <a:spLocks noChangeArrowheads="1"/>
          </p:cNvSpPr>
          <p:nvPr/>
        </p:nvSpPr>
        <p:spPr bwMode="auto">
          <a:xfrm>
            <a:off x="4598988" y="6518275"/>
            <a:ext cx="4545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200">
                <a:solidFill>
                  <a:srgbClr val="000000"/>
                </a:solidFill>
                <a:latin typeface="微软雅黑" pitchFamily="34" charset="-122"/>
                <a:ea typeface="微软雅黑" pitchFamily="34" charset="-122"/>
              </a:rPr>
              <a:t>军事医学科学出版社</a:t>
            </a:r>
            <a:r>
              <a:rPr lang="en-US" altLang="zh-CN" sz="1200">
                <a:solidFill>
                  <a:srgbClr val="000000"/>
                </a:solidFill>
                <a:latin typeface="微软雅黑" pitchFamily="34" charset="-122"/>
                <a:ea typeface="微软雅黑" pitchFamily="34" charset="-122"/>
              </a:rPr>
              <a:t>《</a:t>
            </a:r>
            <a:r>
              <a:rPr lang="zh-CN" altLang="en-US" sz="1200">
                <a:solidFill>
                  <a:srgbClr val="000000"/>
                </a:solidFill>
                <a:latin typeface="微软雅黑" pitchFamily="34" charset="-122"/>
                <a:ea typeface="微软雅黑" pitchFamily="34" charset="-122"/>
              </a:rPr>
              <a:t>中国慢性病及其危险因素监测报告</a:t>
            </a:r>
            <a:r>
              <a:rPr lang="en-US" altLang="zh-CN" sz="1200">
                <a:solidFill>
                  <a:srgbClr val="000000"/>
                </a:solidFill>
                <a:latin typeface="微软雅黑" pitchFamily="34" charset="-122"/>
                <a:ea typeface="微软雅黑" pitchFamily="34" charset="-122"/>
              </a:rPr>
              <a:t>2010》</a:t>
            </a:r>
            <a:endParaRPr lang="zh-CN" altLang="en-US" sz="120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609651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Content Placeholder 3"/>
          <p:cNvGraphicFramePr>
            <a:graphicFrameLocks noGrp="1"/>
          </p:cNvGraphicFramePr>
          <p:nvPr>
            <p:ph idx="1"/>
          </p:nvPr>
        </p:nvGraphicFramePr>
        <p:xfrm>
          <a:off x="406400" y="1549400"/>
          <a:ext cx="8331200" cy="4627563"/>
        </p:xfrm>
        <a:graphic>
          <a:graphicData uri="http://schemas.openxmlformats.org/presentationml/2006/ole">
            <mc:AlternateContent xmlns:mc="http://schemas.openxmlformats.org/markup-compatibility/2006">
              <mc:Choice xmlns:v="urn:schemas-microsoft-com:vml" Requires="v">
                <p:oleObj spid="_x0000_s1026" r:id="rId4" imgW="8327858" imgH="4627265" progId="Excel.Chart.8">
                  <p:embed/>
                </p:oleObj>
              </mc:Choice>
              <mc:Fallback>
                <p:oleObj r:id="rId4" imgW="8327858" imgH="4627265" progId="Excel.Chart.8">
                  <p:embed/>
                  <p:pic>
                    <p:nvPicPr>
                      <p:cNvPr id="0" name=""/>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1549400"/>
                        <a:ext cx="8331200"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1" name="Rectangle 4"/>
          <p:cNvSpPr>
            <a:spLocks noChangeArrowheads="1"/>
          </p:cNvSpPr>
          <p:nvPr/>
        </p:nvSpPr>
        <p:spPr bwMode="auto">
          <a:xfrm>
            <a:off x="1617663" y="1981200"/>
            <a:ext cx="6629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 typeface="Courier New" pitchFamily="49" charset="0"/>
              <a:buChar char="o"/>
            </a:pPr>
            <a:r>
              <a:rPr lang="en-US" altLang="zh-CN" sz="1400" b="1">
                <a:latin typeface="微软雅黑" pitchFamily="34" charset="-122"/>
                <a:ea typeface="微软雅黑" pitchFamily="34" charset="-122"/>
                <a:cs typeface="Arial" charset="0"/>
              </a:rPr>
              <a:t>2014</a:t>
            </a:r>
            <a:r>
              <a:rPr lang="zh-CN" altLang="en-US" sz="1400" b="1">
                <a:latin typeface="微软雅黑" pitchFamily="34" charset="-122"/>
                <a:ea typeface="微软雅黑" pitchFamily="34" charset="-122"/>
                <a:cs typeface="Arial" charset="0"/>
              </a:rPr>
              <a:t>年最新发表的我国</a:t>
            </a:r>
            <a:r>
              <a:rPr lang="en-US" altLang="zh-CN" sz="1400" b="1">
                <a:latin typeface="微软雅黑" pitchFamily="34" charset="-122"/>
                <a:ea typeface="微软雅黑" pitchFamily="34" charset="-122"/>
                <a:cs typeface="Arial" charset="0"/>
              </a:rPr>
              <a:t>18</a:t>
            </a:r>
            <a:r>
              <a:rPr lang="zh-CN" altLang="en-US" sz="1400" b="1">
                <a:latin typeface="微软雅黑" pitchFamily="34" charset="-122"/>
                <a:ea typeface="微软雅黑" pitchFamily="34" charset="-122"/>
                <a:cs typeface="Arial" charset="0"/>
              </a:rPr>
              <a:t>岁以上普通人群多阶段分层抽样调查（</a:t>
            </a:r>
            <a:r>
              <a:rPr lang="en-US" altLang="zh-CN" sz="1400" b="1">
                <a:latin typeface="微软雅黑" pitchFamily="34" charset="-122"/>
                <a:ea typeface="微软雅黑" pitchFamily="34" charset="-122"/>
                <a:cs typeface="Arial" charset="0"/>
              </a:rPr>
              <a:t>n=50171</a:t>
            </a:r>
            <a:r>
              <a:rPr lang="zh-CN" altLang="en-US" sz="1400" b="1">
                <a:latin typeface="微软雅黑" pitchFamily="34" charset="-122"/>
                <a:ea typeface="微软雅黑" pitchFamily="34" charset="-122"/>
                <a:cs typeface="Arial" charset="0"/>
              </a:rPr>
              <a:t>）</a:t>
            </a:r>
            <a:endParaRPr lang="en-US" altLang="zh-CN" sz="1400" b="1">
              <a:latin typeface="微软雅黑" pitchFamily="34" charset="-122"/>
              <a:ea typeface="微软雅黑" pitchFamily="34" charset="-122"/>
              <a:cs typeface="Arial" charset="0"/>
            </a:endParaRPr>
          </a:p>
          <a:p>
            <a:pPr eaLnBrk="1" hangingPunct="1">
              <a:spcBef>
                <a:spcPct val="0"/>
              </a:spcBef>
              <a:buFont typeface="Courier New" pitchFamily="49" charset="0"/>
              <a:buChar char="o"/>
            </a:pPr>
            <a:endParaRPr lang="en-US" altLang="zh-CN" sz="1400" b="1">
              <a:latin typeface="微软雅黑" pitchFamily="34" charset="-122"/>
              <a:ea typeface="微软雅黑" pitchFamily="34" charset="-122"/>
              <a:cs typeface="Arial" charset="0"/>
            </a:endParaRPr>
          </a:p>
        </p:txBody>
      </p:sp>
      <p:sp>
        <p:nvSpPr>
          <p:cNvPr id="7172" name="TextBox 6"/>
          <p:cNvSpPr txBox="1">
            <a:spLocks noChangeArrowheads="1"/>
          </p:cNvSpPr>
          <p:nvPr/>
        </p:nvSpPr>
        <p:spPr bwMode="auto">
          <a:xfrm>
            <a:off x="3082925" y="6437313"/>
            <a:ext cx="5972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r" eaLnBrk="1" hangingPunct="1">
              <a:spcBef>
                <a:spcPct val="0"/>
              </a:spcBef>
              <a:buFontTx/>
              <a:buNone/>
            </a:pPr>
            <a:r>
              <a:rPr lang="en-US" altLang="zh-CN" sz="1400" i="1">
                <a:latin typeface="Arial" charset="0"/>
                <a:ea typeface="黑体" pitchFamily="49" charset="-122"/>
                <a:cs typeface="Arial" charset="0"/>
              </a:rPr>
              <a:t>Wang J, et al. Am J Hypertens . 2014 Apr 3. [Epub ahead of print]</a:t>
            </a:r>
            <a:endParaRPr lang="zh-CN" altLang="en-US" sz="1400" i="1">
              <a:latin typeface="Arial" charset="0"/>
              <a:ea typeface="黑体" pitchFamily="49" charset="-122"/>
              <a:cs typeface="Arial" charset="0"/>
            </a:endParaRPr>
          </a:p>
        </p:txBody>
      </p:sp>
      <p:sp>
        <p:nvSpPr>
          <p:cNvPr id="7173" name="Title 1"/>
          <p:cNvSpPr>
            <a:spLocks noGrp="1"/>
          </p:cNvSpPr>
          <p:nvPr>
            <p:ph type="title"/>
          </p:nvPr>
        </p:nvSpPr>
        <p:spPr/>
        <p:txBody>
          <a:bodyPr/>
          <a:lstStyle/>
          <a:p>
            <a:pPr eaLnBrk="1" hangingPunct="1"/>
            <a:r>
              <a:rPr lang="zh-CN" altLang="en-US" sz="3000" smtClean="0"/>
              <a:t>接受治疗的中国高血压患者血压控制率</a:t>
            </a:r>
            <a:r>
              <a:rPr lang="en-US" altLang="zh-CN" sz="3000" smtClean="0"/>
              <a:t>&lt;28%</a:t>
            </a:r>
          </a:p>
        </p:txBody>
      </p:sp>
      <p:sp>
        <p:nvSpPr>
          <p:cNvPr id="22536" name="Text Box 8"/>
          <p:cNvSpPr txBox="1">
            <a:spLocks noChangeArrowheads="1"/>
          </p:cNvSpPr>
          <p:nvPr/>
        </p:nvSpPr>
        <p:spPr bwMode="auto">
          <a:xfrm>
            <a:off x="1311275" y="1131888"/>
            <a:ext cx="6472238"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Bef>
                <a:spcPct val="0"/>
              </a:spcBef>
              <a:spcAft>
                <a:spcPct val="0"/>
              </a:spcAft>
              <a:defRPr>
                <a:solidFill>
                  <a:schemeClr val="tx1"/>
                </a:solidFill>
                <a:latin typeface="Calibri" pitchFamily="34" charset="0"/>
                <a:ea typeface="宋体" pitchFamily="2" charset="-122"/>
              </a:defRPr>
            </a:lvl6pPr>
            <a:lvl7pPr fontAlgn="base">
              <a:spcBef>
                <a:spcPct val="0"/>
              </a:spcBef>
              <a:spcAft>
                <a:spcPct val="0"/>
              </a:spcAft>
              <a:defRPr>
                <a:solidFill>
                  <a:schemeClr val="tx1"/>
                </a:solidFill>
                <a:latin typeface="Calibri" pitchFamily="34" charset="0"/>
                <a:ea typeface="宋体" pitchFamily="2" charset="-122"/>
              </a:defRPr>
            </a:lvl7pPr>
            <a:lvl8pPr fontAlgn="base">
              <a:spcBef>
                <a:spcPct val="0"/>
              </a:spcBef>
              <a:spcAft>
                <a:spcPct val="0"/>
              </a:spcAft>
              <a:defRPr>
                <a:solidFill>
                  <a:schemeClr val="tx1"/>
                </a:solidFill>
                <a:latin typeface="Calibri" pitchFamily="34" charset="0"/>
                <a:ea typeface="宋体" pitchFamily="2" charset="-122"/>
              </a:defRPr>
            </a:lvl8pPr>
            <a:lvl9pPr fontAlgn="base">
              <a:spcBef>
                <a:spcPct val="0"/>
              </a:spcBef>
              <a:spcAft>
                <a:spcPct val="0"/>
              </a:spcAft>
              <a:defRPr>
                <a:solidFill>
                  <a:schemeClr val="tx1"/>
                </a:solidFill>
                <a:latin typeface="Calibri" pitchFamily="34" charset="0"/>
                <a:ea typeface="宋体" pitchFamily="2" charset="-122"/>
              </a:defRPr>
            </a:lvl9pPr>
          </a:lstStyle>
          <a:p>
            <a:pPr algn="ctr" defTabSz="914400">
              <a:spcBef>
                <a:spcPct val="50000"/>
              </a:spcBef>
              <a:defRPr/>
            </a:pPr>
            <a:r>
              <a:rPr lang="en-US" altLang="zh-CN" smtClean="0">
                <a:latin typeface="Arial Narrow" pitchFamily="34" charset="0"/>
              </a:rPr>
              <a:t>China National Survey of Chronic Kidney Disease WorkingGroup</a:t>
            </a:r>
          </a:p>
        </p:txBody>
      </p:sp>
    </p:spTree>
    <p:extLst>
      <p:ext uri="{BB962C8B-B14F-4D97-AF65-F5344CB8AC3E}">
        <p14:creationId xmlns:p14="http://schemas.microsoft.com/office/powerpoint/2010/main" val="34924600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rtlCol="0">
            <a:normAutofit/>
          </a:bodyPr>
          <a:lstStyle/>
          <a:p>
            <a:pPr eaLnBrk="1" fontAlgn="auto" hangingPunct="1">
              <a:lnSpc>
                <a:spcPct val="120000"/>
              </a:lnSpc>
              <a:spcAft>
                <a:spcPts val="0"/>
              </a:spcAft>
              <a:defRPr/>
            </a:pPr>
            <a:r>
              <a:rPr lang="zh-CN" altLang="en-US" sz="3200" b="1" dirty="0" smtClean="0">
                <a:latin typeface="+mn-lt"/>
                <a:ea typeface="微软雅黑" pitchFamily="34" charset="-122"/>
              </a:rPr>
              <a:t>主要内容</a:t>
            </a:r>
            <a:endParaRPr lang="zh-CN" altLang="en-US" sz="3200" b="1" dirty="0">
              <a:latin typeface="+mn-lt"/>
              <a:ea typeface="微软雅黑" pitchFamily="34" charset="-122"/>
            </a:endParaRPr>
          </a:p>
        </p:txBody>
      </p:sp>
      <p:grpSp>
        <p:nvGrpSpPr>
          <p:cNvPr id="8195" name="Group 3"/>
          <p:cNvGrpSpPr>
            <a:grpSpLocks/>
          </p:cNvGrpSpPr>
          <p:nvPr/>
        </p:nvGrpSpPr>
        <p:grpSpPr bwMode="auto">
          <a:xfrm>
            <a:off x="60325" y="2279650"/>
            <a:ext cx="9083675" cy="3495675"/>
            <a:chOff x="38" y="1436"/>
            <a:chExt cx="5722" cy="2202"/>
          </a:xfrm>
        </p:grpSpPr>
        <p:sp>
          <p:nvSpPr>
            <p:cNvPr id="8197" name="Rectangle 8">
              <a:hlinkClick r:id="" action="ppaction://noaction"/>
            </p:cNvPr>
            <p:cNvSpPr>
              <a:spLocks noChangeArrowheads="1"/>
            </p:cNvSpPr>
            <p:nvPr/>
          </p:nvSpPr>
          <p:spPr bwMode="auto">
            <a:xfrm>
              <a:off x="2048" y="1436"/>
              <a:ext cx="1780" cy="44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高血压管理现状</a:t>
              </a:r>
            </a:p>
          </p:txBody>
        </p:sp>
        <p:sp>
          <p:nvSpPr>
            <p:cNvPr id="8198" name="AutoShape 9"/>
            <p:cNvSpPr>
              <a:spLocks noChangeArrowheads="1"/>
            </p:cNvSpPr>
            <p:nvPr/>
          </p:nvSpPr>
          <p:spPr bwMode="auto">
            <a:xfrm rot="10800000" flipH="1">
              <a:off x="708" y="2023"/>
              <a:ext cx="382" cy="441"/>
            </a:xfrm>
            <a:custGeom>
              <a:avLst/>
              <a:gdLst>
                <a:gd name="T0" fmla="*/ 37978646 w 21600"/>
                <a:gd name="T1" fmla="*/ 0 h 21600"/>
                <a:gd name="T2" fmla="*/ 37978646 w 21600"/>
                <a:gd name="T3" fmla="*/ 43844458 h 21600"/>
                <a:gd name="T4" fmla="*/ 37978646 w 21600"/>
                <a:gd name="T5" fmla="*/ 43844458 h 21600"/>
                <a:gd name="T6" fmla="*/ 37978646 w 21600"/>
                <a:gd name="T7" fmla="*/ 43844458 h 21600"/>
                <a:gd name="T8" fmla="*/ 17694720 60000 65536"/>
                <a:gd name="T9" fmla="*/ 5898240 60000 65536"/>
                <a:gd name="T10" fmla="*/ 5898240 60000 65536"/>
                <a:gd name="T11" fmla="*/ 0 60000 65536"/>
                <a:gd name="T12" fmla="*/ 12440 w 21600"/>
                <a:gd name="T13" fmla="*/ 2890 h 21600"/>
                <a:gd name="T14" fmla="*/ 18207 w 21600"/>
                <a:gd name="T15" fmla="*/ 9257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199" name="Rectangle 10"/>
            <p:cNvSpPr>
              <a:spLocks noChangeArrowheads="1"/>
            </p:cNvSpPr>
            <p:nvPr/>
          </p:nvSpPr>
          <p:spPr bwMode="auto">
            <a:xfrm>
              <a:off x="3801" y="3197"/>
              <a:ext cx="1959" cy="44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高血压管理新策略</a:t>
              </a:r>
            </a:p>
          </p:txBody>
        </p:sp>
        <p:sp>
          <p:nvSpPr>
            <p:cNvPr id="8200" name="AutoShape 13"/>
            <p:cNvSpPr>
              <a:spLocks noChangeArrowheads="1"/>
            </p:cNvSpPr>
            <p:nvPr/>
          </p:nvSpPr>
          <p:spPr bwMode="auto">
            <a:xfrm rot="10800000" flipH="1">
              <a:off x="1688" y="2831"/>
              <a:ext cx="382" cy="440"/>
            </a:xfrm>
            <a:custGeom>
              <a:avLst/>
              <a:gdLst>
                <a:gd name="T0" fmla="*/ 37978646 w 21600"/>
                <a:gd name="T1" fmla="*/ 0 h 21600"/>
                <a:gd name="T2" fmla="*/ 37978646 w 21600"/>
                <a:gd name="T3" fmla="*/ 43745037 h 21600"/>
                <a:gd name="T4" fmla="*/ 37978646 w 21600"/>
                <a:gd name="T5" fmla="*/ 43745037 h 21600"/>
                <a:gd name="T6" fmla="*/ 37978646 w 21600"/>
                <a:gd name="T7" fmla="*/ 43745037 h 21600"/>
                <a:gd name="T8" fmla="*/ 17694720 60000 65536"/>
                <a:gd name="T9" fmla="*/ 5898240 60000 65536"/>
                <a:gd name="T10" fmla="*/ 5898240 60000 65536"/>
                <a:gd name="T11" fmla="*/ 0 60000 65536"/>
                <a:gd name="T12" fmla="*/ 12440 w 21600"/>
                <a:gd name="T13" fmla="*/ 2896 h 21600"/>
                <a:gd name="T14" fmla="*/ 18207 w 21600"/>
                <a:gd name="T15" fmla="*/ 922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201" name="Rectangle 14"/>
            <p:cNvSpPr>
              <a:spLocks noChangeArrowheads="1"/>
            </p:cNvSpPr>
            <p:nvPr/>
          </p:nvSpPr>
          <p:spPr bwMode="auto">
            <a:xfrm>
              <a:off x="3286" y="2317"/>
              <a:ext cx="1937" cy="44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微软雅黑" pitchFamily="34" charset="-122"/>
                  <a:ea typeface="微软雅黑" pitchFamily="34" charset="-122"/>
                </a:rPr>
                <a:t>高血压管理新探索</a:t>
              </a:r>
            </a:p>
          </p:txBody>
        </p:sp>
        <p:sp>
          <p:nvSpPr>
            <p:cNvPr id="8202" name="Text Box 17"/>
            <p:cNvSpPr txBox="1">
              <a:spLocks noChangeArrowheads="1"/>
            </p:cNvSpPr>
            <p:nvPr/>
          </p:nvSpPr>
          <p:spPr bwMode="auto">
            <a:xfrm>
              <a:off x="38" y="1436"/>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800" b="1">
                  <a:solidFill>
                    <a:srgbClr val="595959"/>
                  </a:solidFill>
                  <a:latin typeface="微软雅黑" pitchFamily="34" charset="-122"/>
                  <a:ea typeface="微软雅黑" pitchFamily="34" charset="-122"/>
                </a:rPr>
                <a:t>我们在哪里？</a:t>
              </a:r>
            </a:p>
          </p:txBody>
        </p:sp>
        <p:sp>
          <p:nvSpPr>
            <p:cNvPr id="8203" name="AutoShape 18"/>
            <p:cNvSpPr>
              <a:spLocks noChangeArrowheads="1"/>
            </p:cNvSpPr>
            <p:nvPr/>
          </p:nvSpPr>
          <p:spPr bwMode="auto">
            <a:xfrm>
              <a:off x="1443" y="1451"/>
              <a:ext cx="412" cy="367"/>
            </a:xfrm>
            <a:custGeom>
              <a:avLst/>
              <a:gdLst>
                <a:gd name="T0" fmla="*/ 40961262 w 21600"/>
                <a:gd name="T1" fmla="*/ 0 h 21600"/>
                <a:gd name="T2" fmla="*/ 0 w 21600"/>
                <a:gd name="T3" fmla="*/ 36487338 h 21600"/>
                <a:gd name="T4" fmla="*/ 40961262 w 21600"/>
                <a:gd name="T5" fmla="*/ 36487338 h 21600"/>
                <a:gd name="T6" fmla="*/ 40961262 w 21600"/>
                <a:gd name="T7" fmla="*/ 36487338 h 21600"/>
                <a:gd name="T8" fmla="*/ 17694720 60000 65536"/>
                <a:gd name="T9" fmla="*/ 11796480 60000 65536"/>
                <a:gd name="T10" fmla="*/ 5898240 60000 65536"/>
                <a:gd name="T11" fmla="*/ 0 60000 65536"/>
                <a:gd name="T12" fmla="*/ 3355 w 21600"/>
                <a:gd name="T13" fmla="*/ 5415 h 21600"/>
                <a:gd name="T14" fmla="*/ 18926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Text Box 21"/>
            <p:cNvSpPr txBox="1">
              <a:spLocks noChangeArrowheads="1"/>
            </p:cNvSpPr>
            <p:nvPr/>
          </p:nvSpPr>
          <p:spPr bwMode="auto">
            <a:xfrm>
              <a:off x="2109" y="3253"/>
              <a:ext cx="980" cy="231"/>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我们怎么去？</a:t>
              </a:r>
            </a:p>
          </p:txBody>
        </p:sp>
        <p:sp>
          <p:nvSpPr>
            <p:cNvPr id="8205" name="AutoShape 22"/>
            <p:cNvSpPr>
              <a:spLocks noChangeArrowheads="1"/>
            </p:cNvSpPr>
            <p:nvPr/>
          </p:nvSpPr>
          <p:spPr bwMode="auto">
            <a:xfrm>
              <a:off x="2615" y="2317"/>
              <a:ext cx="413" cy="367"/>
            </a:xfrm>
            <a:custGeom>
              <a:avLst/>
              <a:gdLst>
                <a:gd name="T0" fmla="*/ 41060683 w 21600"/>
                <a:gd name="T1" fmla="*/ 0 h 21600"/>
                <a:gd name="T2" fmla="*/ 0 w 21600"/>
                <a:gd name="T3" fmla="*/ 36487338 h 21600"/>
                <a:gd name="T4" fmla="*/ 41060683 w 21600"/>
                <a:gd name="T5" fmla="*/ 36487338 h 21600"/>
                <a:gd name="T6" fmla="*/ 41060683 w 21600"/>
                <a:gd name="T7" fmla="*/ 36487338 h 21600"/>
                <a:gd name="T8" fmla="*/ 17694720 60000 65536"/>
                <a:gd name="T9" fmla="*/ 11796480 60000 65536"/>
                <a:gd name="T10" fmla="*/ 5898240 60000 65536"/>
                <a:gd name="T11" fmla="*/ 0 60000 65536"/>
                <a:gd name="T12" fmla="*/ 3400 w 21600"/>
                <a:gd name="T13" fmla="*/ 5415 h 21600"/>
                <a:gd name="T14" fmla="*/ 18880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206" name="Text Box 23"/>
            <p:cNvSpPr txBox="1">
              <a:spLocks noChangeArrowheads="1"/>
            </p:cNvSpPr>
            <p:nvPr/>
          </p:nvSpPr>
          <p:spPr bwMode="auto">
            <a:xfrm>
              <a:off x="1017" y="2317"/>
              <a:ext cx="13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800" b="1">
                  <a:solidFill>
                    <a:srgbClr val="C00000"/>
                  </a:solidFill>
                  <a:latin typeface="微软雅黑" pitchFamily="34" charset="-122"/>
                  <a:ea typeface="微软雅黑" pitchFamily="34" charset="-122"/>
                </a:rPr>
                <a:t>我们要去哪里？</a:t>
              </a:r>
            </a:p>
          </p:txBody>
        </p:sp>
        <p:sp>
          <p:nvSpPr>
            <p:cNvPr id="8207" name="AutoShape 24"/>
            <p:cNvSpPr>
              <a:spLocks noChangeArrowheads="1"/>
            </p:cNvSpPr>
            <p:nvPr/>
          </p:nvSpPr>
          <p:spPr bwMode="auto">
            <a:xfrm>
              <a:off x="3234" y="3271"/>
              <a:ext cx="412" cy="367"/>
            </a:xfrm>
            <a:custGeom>
              <a:avLst/>
              <a:gdLst>
                <a:gd name="T0" fmla="*/ 40961262 w 21600"/>
                <a:gd name="T1" fmla="*/ 0 h 21600"/>
                <a:gd name="T2" fmla="*/ 0 w 21600"/>
                <a:gd name="T3" fmla="*/ 36487338 h 21600"/>
                <a:gd name="T4" fmla="*/ 40961262 w 21600"/>
                <a:gd name="T5" fmla="*/ 36487338 h 21600"/>
                <a:gd name="T6" fmla="*/ 40961262 w 21600"/>
                <a:gd name="T7" fmla="*/ 36487338 h 21600"/>
                <a:gd name="T8" fmla="*/ 17694720 60000 65536"/>
                <a:gd name="T9" fmla="*/ 11796480 60000 65536"/>
                <a:gd name="T10" fmla="*/ 5898240 60000 65536"/>
                <a:gd name="T11" fmla="*/ 0 60000 65536"/>
                <a:gd name="T12" fmla="*/ 3355 w 21600"/>
                <a:gd name="T13" fmla="*/ 5415 h 21600"/>
                <a:gd name="T14" fmla="*/ 18926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81936" name="Text Box 16"/>
          <p:cNvSpPr txBox="1">
            <a:spLocks noChangeArrowheads="1"/>
          </p:cNvSpPr>
          <p:nvPr/>
        </p:nvSpPr>
        <p:spPr bwMode="auto">
          <a:xfrm>
            <a:off x="3414713" y="2989263"/>
            <a:ext cx="2439987"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Bef>
                <a:spcPct val="0"/>
              </a:spcBef>
              <a:spcAft>
                <a:spcPct val="0"/>
              </a:spcAft>
              <a:defRPr>
                <a:solidFill>
                  <a:schemeClr val="tx1"/>
                </a:solidFill>
                <a:latin typeface="Calibri" pitchFamily="34" charset="0"/>
                <a:ea typeface="宋体" pitchFamily="2" charset="-122"/>
              </a:defRPr>
            </a:lvl6pPr>
            <a:lvl7pPr fontAlgn="base">
              <a:spcBef>
                <a:spcPct val="0"/>
              </a:spcBef>
              <a:spcAft>
                <a:spcPct val="0"/>
              </a:spcAft>
              <a:defRPr>
                <a:solidFill>
                  <a:schemeClr val="tx1"/>
                </a:solidFill>
                <a:latin typeface="Calibri" pitchFamily="34" charset="0"/>
                <a:ea typeface="宋体" pitchFamily="2" charset="-122"/>
              </a:defRPr>
            </a:lvl7pPr>
            <a:lvl8pPr fontAlgn="base">
              <a:spcBef>
                <a:spcPct val="0"/>
              </a:spcBef>
              <a:spcAft>
                <a:spcPct val="0"/>
              </a:spcAft>
              <a:defRPr>
                <a:solidFill>
                  <a:schemeClr val="tx1"/>
                </a:solidFill>
                <a:latin typeface="Calibri" pitchFamily="34" charset="0"/>
                <a:ea typeface="宋体" pitchFamily="2" charset="-122"/>
              </a:defRPr>
            </a:lvl8pPr>
            <a:lvl9pPr fontAlgn="base">
              <a:spcBef>
                <a:spcPct val="0"/>
              </a:spcBef>
              <a:spcAft>
                <a:spcPct val="0"/>
              </a:spcAft>
              <a:defRPr>
                <a:solidFill>
                  <a:schemeClr val="tx1"/>
                </a:solidFill>
                <a:latin typeface="Calibri" pitchFamily="34" charset="0"/>
                <a:ea typeface="宋体" pitchFamily="2" charset="-122"/>
              </a:defRPr>
            </a:lvl9pPr>
          </a:lstStyle>
          <a:p>
            <a:pPr algn="ctr" defTabSz="914400">
              <a:spcBef>
                <a:spcPct val="50000"/>
              </a:spcBef>
              <a:defRPr/>
            </a:pPr>
            <a:r>
              <a:rPr lang="zh-CN" altLang="en-US" sz="1600" b="1" smtClean="0">
                <a:latin typeface="Arial" pitchFamily="34" charset="0"/>
                <a:ea typeface="黑体" pitchFamily="49" charset="-122"/>
              </a:rPr>
              <a:t>高血压防治任重道远</a:t>
            </a:r>
          </a:p>
        </p:txBody>
      </p:sp>
    </p:spTree>
    <p:extLst>
      <p:ext uri="{BB962C8B-B14F-4D97-AF65-F5344CB8AC3E}">
        <p14:creationId xmlns:p14="http://schemas.microsoft.com/office/powerpoint/2010/main" val="654740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338138" y="377825"/>
            <a:ext cx="8458200" cy="1143000"/>
          </a:xfrm>
        </p:spPr>
        <p:txBody>
          <a:bodyPr/>
          <a:lstStyle/>
          <a:p>
            <a:pPr eaLnBrk="1" hangingPunct="1"/>
            <a:r>
              <a:rPr lang="en-US" altLang="zh-CN" b="1" smtClean="0"/>
              <a:t>Symplicity HTN-3 Trial: Endpoints</a:t>
            </a:r>
          </a:p>
        </p:txBody>
      </p:sp>
      <p:grpSp>
        <p:nvGrpSpPr>
          <p:cNvPr id="9219" name="Group 3"/>
          <p:cNvGrpSpPr>
            <a:grpSpLocks/>
          </p:cNvGrpSpPr>
          <p:nvPr/>
        </p:nvGrpSpPr>
        <p:grpSpPr bwMode="auto">
          <a:xfrm>
            <a:off x="1147763" y="2082800"/>
            <a:ext cx="6884987" cy="3854450"/>
            <a:chOff x="813" y="1412"/>
            <a:chExt cx="4879" cy="2428"/>
          </a:xfrm>
        </p:grpSpPr>
        <p:pic>
          <p:nvPicPr>
            <p:cNvPr id="92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 y="1412"/>
              <a:ext cx="2381" cy="2427"/>
            </a:xfrm>
            <a:prstGeom prst="rect">
              <a:avLst/>
            </a:prstGeom>
            <a:noFill/>
            <a:ln w="7620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 y="1412"/>
              <a:ext cx="2365" cy="2428"/>
            </a:xfrm>
            <a:prstGeom prst="rect">
              <a:avLst/>
            </a:prstGeom>
            <a:noFill/>
            <a:ln w="762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220" name="Picture 10" descr="SimplicityStudy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80963"/>
            <a:ext cx="13128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9"/>
          <p:cNvSpPr txBox="1">
            <a:spLocks noChangeArrowheads="1"/>
          </p:cNvSpPr>
          <p:nvPr/>
        </p:nvSpPr>
        <p:spPr bwMode="auto">
          <a:xfrm>
            <a:off x="3771900" y="6416675"/>
            <a:ext cx="5121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spcBef>
                <a:spcPct val="50000"/>
              </a:spcBef>
            </a:pPr>
            <a:r>
              <a:rPr kumimoji="1" lang="en-US" altLang="zh-CN" sz="1400" i="1">
                <a:ea typeface="黑体" pitchFamily="49" charset="-122"/>
              </a:rPr>
              <a:t>Bhatt DL, et al.  N Engl J Med 2014, 370(15):1393-1401</a:t>
            </a:r>
            <a:r>
              <a:rPr kumimoji="1" lang="en-US" altLang="zh-CN" sz="1400" b="1">
                <a:ea typeface="黑体" pitchFamily="49" charset="-122"/>
              </a:rPr>
              <a:t> </a:t>
            </a:r>
          </a:p>
        </p:txBody>
      </p:sp>
    </p:spTree>
    <p:extLst>
      <p:ext uri="{BB962C8B-B14F-4D97-AF65-F5344CB8AC3E}">
        <p14:creationId xmlns:p14="http://schemas.microsoft.com/office/powerpoint/2010/main" val="3889517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sz="2400" smtClean="0"/>
              <a:t>SYMPLICITY HTN3</a:t>
            </a:r>
            <a:r>
              <a:rPr lang="zh-CN" altLang="en-US" sz="2400" smtClean="0"/>
              <a:t> </a:t>
            </a:r>
            <a:r>
              <a:rPr lang="en-US" altLang="zh-CN" sz="2400" smtClean="0"/>
              <a:t>Trial</a:t>
            </a:r>
            <a:r>
              <a:rPr lang="zh-CN" altLang="en-US" sz="2400" smtClean="0"/>
              <a:t>： </a:t>
            </a:r>
            <a:r>
              <a:rPr lang="zh-CN" altLang="en-US" sz="2400" smtClean="0">
                <a:solidFill>
                  <a:srgbClr val="C00000"/>
                </a:solidFill>
              </a:rPr>
              <a:t>首个</a:t>
            </a:r>
            <a:r>
              <a:rPr lang="zh-CN" altLang="en-US" sz="2400" smtClean="0"/>
              <a:t>针对</a:t>
            </a:r>
            <a:r>
              <a:rPr lang="en-US" altLang="zh-CN" sz="2400" smtClean="0"/>
              <a:t>RDN</a:t>
            </a:r>
            <a:r>
              <a:rPr lang="zh-CN" altLang="en-US" sz="2400" smtClean="0"/>
              <a:t>治疗顽固性</a:t>
            </a:r>
            <a:r>
              <a:rPr lang="en-US" altLang="zh-CN" sz="2400" smtClean="0"/>
              <a:t/>
            </a:r>
            <a:br>
              <a:rPr lang="en-US" altLang="zh-CN" sz="2400" smtClean="0"/>
            </a:br>
            <a:r>
              <a:rPr lang="zh-CN" altLang="en-US" sz="2400" smtClean="0"/>
              <a:t>高血压的随机、单盲、假手术对照临床研究</a:t>
            </a:r>
            <a:endParaRPr lang="en-US" altLang="zh-CN" sz="2400" smtClean="0"/>
          </a:p>
        </p:txBody>
      </p:sp>
      <p:pic>
        <p:nvPicPr>
          <p:cNvPr id="102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831975"/>
            <a:ext cx="7966075"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12775" y="4227513"/>
            <a:ext cx="7847013" cy="1570037"/>
          </a:xfrm>
          <a:prstGeom prst="rect">
            <a:avLst/>
          </a:prstGeom>
        </p:spPr>
        <p:txBody>
          <a:bodyPr>
            <a:spAutoFit/>
          </a:bodyPr>
          <a:lstStyle/>
          <a:p>
            <a:pPr marL="342900" indent="-342900" defTabSz="914400" fontAlgn="auto">
              <a:lnSpc>
                <a:spcPct val="120000"/>
              </a:lnSpc>
              <a:spcBef>
                <a:spcPts val="0"/>
              </a:spcBef>
              <a:spcAft>
                <a:spcPts val="0"/>
              </a:spcAft>
              <a:buFont typeface="Courier New" panose="02070309020205020404" pitchFamily="49" charset="0"/>
              <a:buChar char="o"/>
              <a:defRPr/>
            </a:pPr>
            <a:r>
              <a:rPr lang="zh-CN" altLang="en-US" sz="2000" b="1" dirty="0">
                <a:latin typeface="微软雅黑" pitchFamily="34" charset="-122"/>
                <a:ea typeface="微软雅黑" pitchFamily="34" charset="-122"/>
                <a:cs typeface="+mj-cs"/>
              </a:rPr>
              <a:t>前期研究已证实</a:t>
            </a:r>
            <a:r>
              <a:rPr lang="en-US" altLang="zh-CN" sz="2000" b="1" dirty="0">
                <a:latin typeface="微软雅黑" pitchFamily="34" charset="-122"/>
                <a:ea typeface="微软雅黑" pitchFamily="34" charset="-122"/>
                <a:cs typeface="+mj-cs"/>
              </a:rPr>
              <a:t>RDN</a:t>
            </a:r>
            <a:r>
              <a:rPr lang="zh-CN" altLang="en-US" sz="2000" b="1" dirty="0">
                <a:latin typeface="微软雅黑" pitchFamily="34" charset="-122"/>
                <a:ea typeface="微软雅黑" pitchFamily="34" charset="-122"/>
                <a:cs typeface="+mj-cs"/>
              </a:rPr>
              <a:t>（肾动脉交感神经射频消融术）的安全性，但并未达到</a:t>
            </a:r>
            <a:r>
              <a:rPr lang="en-US" altLang="zh-CN" sz="2000" b="1" dirty="0">
                <a:latin typeface="微软雅黑" pitchFamily="34" charset="-122"/>
                <a:ea typeface="微软雅黑" pitchFamily="34" charset="-122"/>
                <a:cs typeface="+mj-cs"/>
              </a:rPr>
              <a:t>6</a:t>
            </a:r>
            <a:r>
              <a:rPr lang="zh-CN" altLang="en-US" sz="2000" b="1" dirty="0">
                <a:latin typeface="微软雅黑" pitchFamily="34" charset="-122"/>
                <a:ea typeface="微软雅黑" pitchFamily="34" charset="-122"/>
                <a:cs typeface="+mj-cs"/>
              </a:rPr>
              <a:t>个月主要疗效终点</a:t>
            </a:r>
            <a:endParaRPr lang="en-US" altLang="zh-CN" sz="2000" b="1" dirty="0">
              <a:latin typeface="微软雅黑" pitchFamily="34" charset="-122"/>
              <a:ea typeface="微软雅黑" pitchFamily="34" charset="-122"/>
              <a:cs typeface="+mj-cs"/>
            </a:endParaRPr>
          </a:p>
          <a:p>
            <a:pPr marL="342900" indent="-342900" defTabSz="914400" fontAlgn="auto">
              <a:lnSpc>
                <a:spcPct val="120000"/>
              </a:lnSpc>
              <a:spcBef>
                <a:spcPts val="0"/>
              </a:spcBef>
              <a:spcAft>
                <a:spcPts val="0"/>
              </a:spcAft>
              <a:buFont typeface="Courier New" panose="02070309020205020404" pitchFamily="49" charset="0"/>
              <a:buChar char="o"/>
              <a:defRPr/>
            </a:pPr>
            <a:endParaRPr lang="en-US" altLang="zh-CN" sz="2000" b="1" dirty="0">
              <a:latin typeface="微软雅黑" pitchFamily="34" charset="-122"/>
              <a:ea typeface="微软雅黑" pitchFamily="34" charset="-122"/>
              <a:cs typeface="+mj-cs"/>
            </a:endParaRPr>
          </a:p>
          <a:p>
            <a:pPr marL="342900" indent="-342900" defTabSz="914400" fontAlgn="auto">
              <a:lnSpc>
                <a:spcPct val="120000"/>
              </a:lnSpc>
              <a:spcBef>
                <a:spcPts val="0"/>
              </a:spcBef>
              <a:spcAft>
                <a:spcPts val="0"/>
              </a:spcAft>
              <a:buFont typeface="Courier New" panose="02070309020205020404" pitchFamily="49" charset="0"/>
              <a:buChar char="o"/>
              <a:defRPr/>
            </a:pPr>
            <a:r>
              <a:rPr lang="zh-CN" altLang="en-US" sz="2000" b="1" dirty="0">
                <a:latin typeface="微软雅黑" pitchFamily="34" charset="-122"/>
                <a:ea typeface="微软雅黑" pitchFamily="34" charset="-122"/>
                <a:cs typeface="+mj-cs"/>
              </a:rPr>
              <a:t>此次公布的数据是前期</a:t>
            </a:r>
            <a:r>
              <a:rPr lang="en-US" altLang="zh-CN" sz="2000" b="1" dirty="0">
                <a:latin typeface="微软雅黑" pitchFamily="34" charset="-122"/>
                <a:ea typeface="微软雅黑" pitchFamily="34" charset="-122"/>
                <a:cs typeface="+mj-cs"/>
              </a:rPr>
              <a:t>RDN</a:t>
            </a:r>
            <a:r>
              <a:rPr lang="zh-CN" altLang="en-US" sz="2000" b="1" dirty="0">
                <a:latin typeface="微软雅黑" pitchFamily="34" charset="-122"/>
                <a:ea typeface="微软雅黑" pitchFamily="34" charset="-122"/>
                <a:cs typeface="+mj-cs"/>
              </a:rPr>
              <a:t>组患者随访</a:t>
            </a:r>
            <a:r>
              <a:rPr lang="en-US" altLang="zh-CN" sz="2000" b="1" dirty="0">
                <a:latin typeface="微软雅黑" pitchFamily="34" charset="-122"/>
                <a:ea typeface="微软雅黑" pitchFamily="34" charset="-122"/>
                <a:cs typeface="+mj-cs"/>
              </a:rPr>
              <a:t>12</a:t>
            </a:r>
            <a:r>
              <a:rPr lang="zh-CN" altLang="en-US" sz="2000" b="1" dirty="0">
                <a:latin typeface="微软雅黑" pitchFamily="34" charset="-122"/>
                <a:ea typeface="微软雅黑" pitchFamily="34" charset="-122"/>
                <a:cs typeface="+mj-cs"/>
              </a:rPr>
              <a:t>个月的研究结果</a:t>
            </a:r>
          </a:p>
        </p:txBody>
      </p:sp>
      <p:sp>
        <p:nvSpPr>
          <p:cNvPr id="6" name="Rounded Rectangle 5"/>
          <p:cNvSpPr/>
          <p:nvPr/>
        </p:nvSpPr>
        <p:spPr>
          <a:xfrm>
            <a:off x="612775" y="4144963"/>
            <a:ext cx="7847013" cy="1735137"/>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438593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p:cNvSpPr>
          <p:nvPr>
            <p:ph type="title"/>
          </p:nvPr>
        </p:nvSpPr>
        <p:spPr>
          <a:xfrm>
            <a:off x="457200" y="457200"/>
            <a:ext cx="8229600" cy="960438"/>
          </a:xfrm>
        </p:spPr>
        <p:txBody>
          <a:bodyPr/>
          <a:lstStyle/>
          <a:p>
            <a:pPr eaLnBrk="1" hangingPunct="1"/>
            <a:r>
              <a:rPr lang="zh-CN" altLang="en-US" sz="3600" b="1" smtClean="0">
                <a:ea typeface="黑体" pitchFamily="49" charset="-122"/>
              </a:rPr>
              <a:t>随访</a:t>
            </a:r>
            <a:r>
              <a:rPr lang="en-US" altLang="zh-CN" sz="3600" b="1" smtClean="0">
                <a:ea typeface="黑体" pitchFamily="49" charset="-122"/>
              </a:rPr>
              <a:t>12</a:t>
            </a:r>
            <a:r>
              <a:rPr lang="zh-CN" altLang="en-US" sz="3600" b="1" smtClean="0">
                <a:ea typeface="黑体" pitchFamily="49" charset="-122"/>
              </a:rPr>
              <a:t>个月患者诊室血压变化情况</a:t>
            </a:r>
          </a:p>
        </p:txBody>
      </p:sp>
      <p:grpSp>
        <p:nvGrpSpPr>
          <p:cNvPr id="11267" name="Group 10"/>
          <p:cNvGrpSpPr>
            <a:grpSpLocks/>
          </p:cNvGrpSpPr>
          <p:nvPr/>
        </p:nvGrpSpPr>
        <p:grpSpPr bwMode="auto">
          <a:xfrm>
            <a:off x="450850" y="1881188"/>
            <a:ext cx="8061325" cy="3633787"/>
            <a:chOff x="284" y="1185"/>
            <a:chExt cx="5078" cy="2289"/>
          </a:xfrm>
        </p:grpSpPr>
        <p:pic>
          <p:nvPicPr>
            <p:cNvPr id="11269" name="Picture 2"/>
            <p:cNvPicPr>
              <a:picLocks noChangeAspect="1" noChangeArrowheads="1"/>
            </p:cNvPicPr>
            <p:nvPr/>
          </p:nvPicPr>
          <p:blipFill>
            <a:blip r:embed="rId2">
              <a:extLst>
                <a:ext uri="{28A0092B-C50C-407E-A947-70E740481C1C}">
                  <a14:useLocalDpi xmlns:a14="http://schemas.microsoft.com/office/drawing/2010/main" val="0"/>
                </a:ext>
              </a:extLst>
            </a:blip>
            <a:srcRect t="12204" b="19373"/>
            <a:stretch>
              <a:fillRect/>
            </a:stretch>
          </p:blipFill>
          <p:spPr bwMode="auto">
            <a:xfrm>
              <a:off x="284" y="1321"/>
              <a:ext cx="4031" cy="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8" descr="1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 y="1185"/>
              <a:ext cx="1264"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9" descr="1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8" y="2863"/>
              <a:ext cx="109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ext Box 6"/>
          <p:cNvSpPr txBox="1">
            <a:spLocks noChangeArrowheads="1"/>
          </p:cNvSpPr>
          <p:nvPr/>
        </p:nvSpPr>
        <p:spPr bwMode="auto">
          <a:xfrm>
            <a:off x="4324350" y="5083175"/>
            <a:ext cx="4079875" cy="1096963"/>
          </a:xfrm>
          <a:prstGeom prst="rect">
            <a:avLst/>
          </a:prstGeom>
          <a:solidFill>
            <a:schemeClr val="bg1"/>
          </a:solidFill>
          <a:ln w="57150" cmpd="thickThin">
            <a:solidFill>
              <a:srgbClr val="0000FF"/>
            </a:solidFill>
            <a:miter lim="800000"/>
            <a:headEnd/>
            <a:tailEnd/>
          </a:ln>
          <a:effectLst>
            <a:prstShdw prst="shdw17" dist="17961" dir="2700000">
              <a:srgbClr val="000099"/>
            </a:prst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lnSpc>
                <a:spcPct val="115000"/>
              </a:lnSpc>
            </a:pPr>
            <a:r>
              <a:rPr lang="zh-CN" altLang="en-US" b="1">
                <a:ea typeface="黑体" pitchFamily="49" charset="-122"/>
              </a:rPr>
              <a:t>随访</a:t>
            </a:r>
            <a:r>
              <a:rPr lang="en-US" altLang="zh-CN" b="1">
                <a:ea typeface="黑体" pitchFamily="49" charset="-122"/>
              </a:rPr>
              <a:t>12</a:t>
            </a:r>
            <a:r>
              <a:rPr lang="zh-CN" altLang="en-US" b="1">
                <a:ea typeface="黑体" pitchFamily="49" charset="-122"/>
              </a:rPr>
              <a:t>个月期间，起始消融组、</a:t>
            </a:r>
            <a:r>
              <a:rPr lang="en-US" altLang="zh-CN" b="1">
                <a:ea typeface="黑体" pitchFamily="49" charset="-122"/>
              </a:rPr>
              <a:t>6</a:t>
            </a:r>
            <a:r>
              <a:rPr lang="zh-CN" altLang="en-US" b="1">
                <a:ea typeface="黑体" pitchFamily="49" charset="-122"/>
              </a:rPr>
              <a:t>个月时交叉消融组和未交叉治疗组患者的诊室血压和动态血压降低程度均相似</a:t>
            </a:r>
          </a:p>
        </p:txBody>
      </p:sp>
    </p:spTree>
    <p:extLst>
      <p:ext uri="{BB962C8B-B14F-4D97-AF65-F5344CB8AC3E}">
        <p14:creationId xmlns:p14="http://schemas.microsoft.com/office/powerpoint/2010/main" val="3130634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1404</Words>
  <Application>Microsoft Office PowerPoint</Application>
  <PresentationFormat>全屏显示(4:3)</PresentationFormat>
  <Paragraphs>177</Paragraphs>
  <Slides>29</Slides>
  <Notes>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1" baseType="lpstr">
      <vt:lpstr>Office 主题​​</vt:lpstr>
      <vt:lpstr>Microsoft Excel 图表</vt:lpstr>
      <vt:lpstr>2017 ESC新热点： 高血压管理的目标与方向</vt:lpstr>
      <vt:lpstr>主要内容</vt:lpstr>
      <vt:lpstr>WHO最新数据：全球25岁以上人群高血压患病率约为40%</vt:lpstr>
      <vt:lpstr>我国高血压控制形势严峻</vt:lpstr>
      <vt:lpstr>接受治疗的中国高血压患者血压控制率&lt;28%</vt:lpstr>
      <vt:lpstr>主要内容</vt:lpstr>
      <vt:lpstr>Symplicity HTN-3 Trial: Endpoints</vt:lpstr>
      <vt:lpstr>SYMPLICITY HTN3 Trial： 首个针对RDN治疗顽固性 高血压的随机、单盲、假手术对照临床研究</vt:lpstr>
      <vt:lpstr>随访12个月患者诊室血压变化情况</vt:lpstr>
      <vt:lpstr>Oslo RDN study：一项针对去肾脏交感神经支配术 （RSD)治疗顽固性高血压的临床研究</vt:lpstr>
      <vt:lpstr>研究结果显示，与单纯RDN治疗组相比， 药物治疗组患者显示出良好的降压疗效</vt:lpstr>
      <vt:lpstr>2014年最新发表的采用HPLC-MS/MS尿检 评估降压药物依从性研究</vt:lpstr>
      <vt:lpstr>高血压患者对降压药医嘱常常不依从</vt:lpstr>
      <vt:lpstr>PowerPoint 演示文稿</vt:lpstr>
      <vt:lpstr>PowerPoint 演示文稿</vt:lpstr>
      <vt:lpstr>ADVANCE-ON研究： 随机治疗期间获益在研究结束6年后仍然存在</vt:lpstr>
      <vt:lpstr>从ADVANCE 研究到ADCANCE-ON研究， 在将近10年随访期间，患者血压控制情况基本稳定</vt:lpstr>
      <vt:lpstr>主要内容</vt:lpstr>
      <vt:lpstr>PowerPoint 演示文稿</vt:lpstr>
      <vt:lpstr>PowerPoint 演示文稿</vt:lpstr>
      <vt:lpstr>PowerPoint 演示文稿</vt:lpstr>
      <vt:lpstr>PowerPoint 演示文稿</vt:lpstr>
      <vt:lpstr>早期血压达标，患者依从性更高</vt:lpstr>
      <vt:lpstr>PowerPoint 演示文稿</vt:lpstr>
      <vt:lpstr>高血压的随访管理</vt:lpstr>
      <vt:lpstr>高血压随访分层分级管理内容 </vt:lpstr>
      <vt:lpstr>双向转诊的条件——转出</vt:lpstr>
      <vt:lpstr>双向转诊的条件——转入</vt:lpstr>
      <vt:lpstr>高血压管理的目标与方向：总结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ESC新热点： 高血压管理的目标与方向</dc:title>
  <dc:creator>liu</dc:creator>
  <cp:lastModifiedBy>liu</cp:lastModifiedBy>
  <cp:revision>1</cp:revision>
  <dcterms:created xsi:type="dcterms:W3CDTF">2017-09-13T06:31:10Z</dcterms:created>
  <dcterms:modified xsi:type="dcterms:W3CDTF">2017-09-13T06:40:40Z</dcterms:modified>
</cp:coreProperties>
</file>